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0" r:id="rId4"/>
    <p:sldId id="258" r:id="rId5"/>
    <p:sldId id="263" r:id="rId6"/>
    <p:sldId id="264" r:id="rId7"/>
    <p:sldId id="267" r:id="rId8"/>
    <p:sldId id="275" r:id="rId9"/>
    <p:sldId id="276" r:id="rId10"/>
    <p:sldId id="277" r:id="rId11"/>
    <p:sldId id="261" r:id="rId12"/>
    <p:sldId id="262" r:id="rId13"/>
    <p:sldId id="278" r:id="rId14"/>
    <p:sldId id="260" r:id="rId15"/>
    <p:sldId id="273" r:id="rId16"/>
    <p:sldId id="282" r:id="rId17"/>
    <p:sldId id="283" r:id="rId18"/>
    <p:sldId id="284" r:id="rId19"/>
    <p:sldId id="274" r:id="rId20"/>
    <p:sldId id="287" r:id="rId21"/>
    <p:sldId id="285" r:id="rId22"/>
    <p:sldId id="272" r:id="rId23"/>
    <p:sldId id="288" r:id="rId24"/>
    <p:sldId id="291" r:id="rId25"/>
    <p:sldId id="290" r:id="rId26"/>
    <p:sldId id="292" r:id="rId27"/>
    <p:sldId id="289" r:id="rId2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>
        <p:scale>
          <a:sx n="75" d="100"/>
          <a:sy n="75" d="100"/>
        </p:scale>
        <p:origin x="2010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nrad\Desktop\rozk&#322;ad_g&#322;os&#243;w.ods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onrad\Desktop\DATA%20SCIENCE\Projekt%20SQL%20-%20DataVirus\DS%20-%20projekt%20SQL%20-%20US%20Election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onrad\Desktop\DATA%20SCIENCE\Projekt%20SQL%20-%20DataVirus\DS%20-%20projekt%20SQL%20-%20US%20Election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onrad\Desktop\DATA%20SCIENCE\Projekt%20SQL%20-%20DataVirus\DS%20-%20projekt%20SQL%20-%20US%20Election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onrad\Desktop\DATA%20SCIENCE\Projekt%20SQL%20-%20DataVirus\DS%20-%20projekt%20SQL%20-%20US%20Election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onrad\Desktop\DATA%20SCIENCE\Projekt%20SQL%20-%20DataVirus\DS%20-%20projekt%20SQL%20-%20US%20Election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gmara.bromirska\Documents\Data%20Scientist\SQL\SQL%20project\do_prezentacj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gmara.bromirska\Documents\Data%20Scientist\SQL\SQL%20project\do_prezentacj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gmara.bromirska\Documents\Data%20Scientist\SQL\SQL%20project\do_prezentacj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gmara.bromirska\Documents\Data%20Scientist\SQL\SQL%20project\do_prezentacj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gmara.bromirska\Documents\Data%20Scientist\SQL\SQL%20project\do_prezentacj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gmara.bromirska\Documents\Data%20Scientist\SQL\SQL%20project\do_prezentacj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onrad\Desktop\DATA%20SCIENCE\Projekt%20SQL%20-%20DataVirus\Tomek\percentyl_highschool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onrad\Desktop\DATA%20SCIENCE\Projekt%20SQL%20-%20DataVirus\Tomek\percentyl_bachelor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300" b="0"/>
            </a:pPr>
            <a:r>
              <a:rPr lang="pl-PL"/>
              <a:t>Rozkład głosów ze względu na czas dojazdu do pracy</a:t>
            </a:r>
          </a:p>
        </c:rich>
      </c:tx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'czas do pracy'!$C$25</c:f>
              <c:strCache>
                <c:ptCount val="1"/>
                <c:pt idx="0">
                  <c:v>8.2 – 17.5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cat>
            <c:strRef>
              <c:f>'czas do pracy'!$B$26:$B$30</c:f>
              <c:strCache>
                <c:ptCount val="5"/>
                <c:pt idx="0">
                  <c:v>Bernie Sanders</c:v>
                </c:pt>
                <c:pt idx="1">
                  <c:v>Donald Trump</c:v>
                </c:pt>
                <c:pt idx="2">
                  <c:v>Hillary Clinton</c:v>
                </c:pt>
                <c:pt idx="3">
                  <c:v>John Kasich</c:v>
                </c:pt>
                <c:pt idx="4">
                  <c:v>Ted Cruz</c:v>
                </c:pt>
              </c:strCache>
            </c:strRef>
          </c:cat>
          <c:val>
            <c:numRef>
              <c:f>'czas do pracy'!$C$26:$C$30</c:f>
              <c:numCache>
                <c:formatCode>General</c:formatCode>
                <c:ptCount val="5"/>
                <c:pt idx="0">
                  <c:v>1.72</c:v>
                </c:pt>
                <c:pt idx="1">
                  <c:v>2.4500000000000002</c:v>
                </c:pt>
                <c:pt idx="2">
                  <c:v>1.21</c:v>
                </c:pt>
                <c:pt idx="3">
                  <c:v>1.61</c:v>
                </c:pt>
                <c:pt idx="4">
                  <c:v>2.98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1F-419A-96BD-28280BEE206A}"/>
            </c:ext>
          </c:extLst>
        </c:ser>
        <c:ser>
          <c:idx val="1"/>
          <c:order val="1"/>
          <c:tx>
            <c:strRef>
              <c:f>'czas do pracy'!$D$25</c:f>
              <c:strCache>
                <c:ptCount val="1"/>
                <c:pt idx="0">
                  <c:v>17.5 – 20.5</c:v>
                </c:pt>
              </c:strCache>
            </c:strRef>
          </c:tx>
          <c:spPr>
            <a:solidFill>
              <a:srgbClr val="FF420E"/>
            </a:solidFill>
            <a:ln>
              <a:noFill/>
            </a:ln>
          </c:spPr>
          <c:invertIfNegative val="0"/>
          <c:cat>
            <c:strRef>
              <c:f>'czas do pracy'!$B$26:$B$30</c:f>
              <c:strCache>
                <c:ptCount val="5"/>
                <c:pt idx="0">
                  <c:v>Bernie Sanders</c:v>
                </c:pt>
                <c:pt idx="1">
                  <c:v>Donald Trump</c:v>
                </c:pt>
                <c:pt idx="2">
                  <c:v>Hillary Clinton</c:v>
                </c:pt>
                <c:pt idx="3">
                  <c:v>John Kasich</c:v>
                </c:pt>
                <c:pt idx="4">
                  <c:v>Ted Cruz</c:v>
                </c:pt>
              </c:strCache>
            </c:strRef>
          </c:cat>
          <c:val>
            <c:numRef>
              <c:f>'czas do pracy'!$D$26:$D$30</c:f>
              <c:numCache>
                <c:formatCode>General</c:formatCode>
                <c:ptCount val="5"/>
                <c:pt idx="0">
                  <c:v>12.89</c:v>
                </c:pt>
                <c:pt idx="1">
                  <c:v>12.68</c:v>
                </c:pt>
                <c:pt idx="2">
                  <c:v>9.8800000000000008</c:v>
                </c:pt>
                <c:pt idx="3">
                  <c:v>12.9</c:v>
                </c:pt>
                <c:pt idx="4">
                  <c:v>16.61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1F-419A-96BD-28280BEE206A}"/>
            </c:ext>
          </c:extLst>
        </c:ser>
        <c:ser>
          <c:idx val="2"/>
          <c:order val="2"/>
          <c:tx>
            <c:strRef>
              <c:f>'czas do pracy'!$E$25</c:f>
              <c:strCache>
                <c:ptCount val="1"/>
                <c:pt idx="0">
                  <c:v>20.5 – 23.8</c:v>
                </c:pt>
              </c:strCache>
            </c:strRef>
          </c:tx>
          <c:spPr>
            <a:solidFill>
              <a:srgbClr val="FFD320"/>
            </a:solidFill>
            <a:ln>
              <a:noFill/>
            </a:ln>
          </c:spPr>
          <c:invertIfNegative val="0"/>
          <c:cat>
            <c:strRef>
              <c:f>'czas do pracy'!$B$26:$B$30</c:f>
              <c:strCache>
                <c:ptCount val="5"/>
                <c:pt idx="0">
                  <c:v>Bernie Sanders</c:v>
                </c:pt>
                <c:pt idx="1">
                  <c:v>Donald Trump</c:v>
                </c:pt>
                <c:pt idx="2">
                  <c:v>Hillary Clinton</c:v>
                </c:pt>
                <c:pt idx="3">
                  <c:v>John Kasich</c:v>
                </c:pt>
                <c:pt idx="4">
                  <c:v>Ted Cruz</c:v>
                </c:pt>
              </c:strCache>
            </c:strRef>
          </c:cat>
          <c:val>
            <c:numRef>
              <c:f>'czas do pracy'!$E$26:$E$30</c:f>
              <c:numCache>
                <c:formatCode>General</c:formatCode>
                <c:ptCount val="5"/>
                <c:pt idx="0">
                  <c:v>24.06</c:v>
                </c:pt>
                <c:pt idx="1">
                  <c:v>25.19</c:v>
                </c:pt>
                <c:pt idx="2">
                  <c:v>23.02</c:v>
                </c:pt>
                <c:pt idx="3">
                  <c:v>31.8</c:v>
                </c:pt>
                <c:pt idx="4">
                  <c:v>28.76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1F-419A-96BD-28280BEE206A}"/>
            </c:ext>
          </c:extLst>
        </c:ser>
        <c:ser>
          <c:idx val="3"/>
          <c:order val="3"/>
          <c:tx>
            <c:strRef>
              <c:f>'czas do pracy'!$F$25</c:f>
              <c:strCache>
                <c:ptCount val="1"/>
                <c:pt idx="0">
                  <c:v>23.8 – 26.2</c:v>
                </c:pt>
              </c:strCache>
            </c:strRef>
          </c:tx>
          <c:spPr>
            <a:solidFill>
              <a:srgbClr val="579D1C"/>
            </a:solidFill>
            <a:ln>
              <a:noFill/>
            </a:ln>
          </c:spPr>
          <c:invertIfNegative val="0"/>
          <c:cat>
            <c:strRef>
              <c:f>'czas do pracy'!$B$26:$B$30</c:f>
              <c:strCache>
                <c:ptCount val="5"/>
                <c:pt idx="0">
                  <c:v>Bernie Sanders</c:v>
                </c:pt>
                <c:pt idx="1">
                  <c:v>Donald Trump</c:v>
                </c:pt>
                <c:pt idx="2">
                  <c:v>Hillary Clinton</c:v>
                </c:pt>
                <c:pt idx="3">
                  <c:v>John Kasich</c:v>
                </c:pt>
                <c:pt idx="4">
                  <c:v>Ted Cruz</c:v>
                </c:pt>
              </c:strCache>
            </c:strRef>
          </c:cat>
          <c:val>
            <c:numRef>
              <c:f>'czas do pracy'!$F$26:$F$30</c:f>
              <c:numCache>
                <c:formatCode>General</c:formatCode>
                <c:ptCount val="5"/>
                <c:pt idx="0">
                  <c:v>23.5</c:v>
                </c:pt>
                <c:pt idx="1">
                  <c:v>22.18</c:v>
                </c:pt>
                <c:pt idx="2">
                  <c:v>22.57</c:v>
                </c:pt>
                <c:pt idx="3">
                  <c:v>23.24</c:v>
                </c:pt>
                <c:pt idx="4">
                  <c:v>21.03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71F-419A-96BD-28280BEE206A}"/>
            </c:ext>
          </c:extLst>
        </c:ser>
        <c:ser>
          <c:idx val="4"/>
          <c:order val="4"/>
          <c:tx>
            <c:strRef>
              <c:f>'czas do pracy'!$G$25</c:f>
              <c:strCache>
                <c:ptCount val="1"/>
                <c:pt idx="0">
                  <c:v>26.2 – 29.5</c:v>
                </c:pt>
              </c:strCache>
            </c:strRef>
          </c:tx>
          <c:spPr>
            <a:solidFill>
              <a:srgbClr val="7E0021"/>
            </a:solidFill>
            <a:ln>
              <a:noFill/>
            </a:ln>
          </c:spPr>
          <c:invertIfNegative val="0"/>
          <c:cat>
            <c:strRef>
              <c:f>'czas do pracy'!$B$26:$B$30</c:f>
              <c:strCache>
                <c:ptCount val="5"/>
                <c:pt idx="0">
                  <c:v>Bernie Sanders</c:v>
                </c:pt>
                <c:pt idx="1">
                  <c:v>Donald Trump</c:v>
                </c:pt>
                <c:pt idx="2">
                  <c:v>Hillary Clinton</c:v>
                </c:pt>
                <c:pt idx="3">
                  <c:v>John Kasich</c:v>
                </c:pt>
                <c:pt idx="4">
                  <c:v>Ted Cruz</c:v>
                </c:pt>
              </c:strCache>
            </c:strRef>
          </c:cat>
          <c:val>
            <c:numRef>
              <c:f>'czas do pracy'!$G$26:$G$30</c:f>
              <c:numCache>
                <c:formatCode>General</c:formatCode>
                <c:ptCount val="5"/>
                <c:pt idx="0">
                  <c:v>21.07</c:v>
                </c:pt>
                <c:pt idx="1">
                  <c:v>22.41</c:v>
                </c:pt>
                <c:pt idx="2">
                  <c:v>22.91</c:v>
                </c:pt>
                <c:pt idx="3">
                  <c:v>18.79</c:v>
                </c:pt>
                <c:pt idx="4">
                  <c:v>19.170000000000002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1F-419A-96BD-28280BEE206A}"/>
            </c:ext>
          </c:extLst>
        </c:ser>
        <c:ser>
          <c:idx val="5"/>
          <c:order val="5"/>
          <c:tx>
            <c:strRef>
              <c:f>'czas do pracy'!$H$25</c:f>
              <c:strCache>
                <c:ptCount val="1"/>
                <c:pt idx="0">
                  <c:v>29.5 – 44.2</c:v>
                </c:pt>
              </c:strCache>
            </c:strRef>
          </c:tx>
          <c:spPr>
            <a:solidFill>
              <a:srgbClr val="83CAFF"/>
            </a:solidFill>
            <a:ln>
              <a:noFill/>
            </a:ln>
          </c:spPr>
          <c:invertIfNegative val="0"/>
          <c:cat>
            <c:strRef>
              <c:f>'czas do pracy'!$B$26:$B$30</c:f>
              <c:strCache>
                <c:ptCount val="5"/>
                <c:pt idx="0">
                  <c:v>Bernie Sanders</c:v>
                </c:pt>
                <c:pt idx="1">
                  <c:v>Donald Trump</c:v>
                </c:pt>
                <c:pt idx="2">
                  <c:v>Hillary Clinton</c:v>
                </c:pt>
                <c:pt idx="3">
                  <c:v>John Kasich</c:v>
                </c:pt>
                <c:pt idx="4">
                  <c:v>Ted Cruz</c:v>
                </c:pt>
              </c:strCache>
            </c:strRef>
          </c:cat>
          <c:val>
            <c:numRef>
              <c:f>'czas do pracy'!$H$26:$H$30</c:f>
              <c:numCache>
                <c:formatCode>General</c:formatCode>
                <c:ptCount val="5"/>
                <c:pt idx="0">
                  <c:v>16.75</c:v>
                </c:pt>
                <c:pt idx="1">
                  <c:v>15.09</c:v>
                </c:pt>
                <c:pt idx="2">
                  <c:v>20.41</c:v>
                </c:pt>
                <c:pt idx="3">
                  <c:v>11.66</c:v>
                </c:pt>
                <c:pt idx="4">
                  <c:v>11.45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71F-419A-96BD-28280BEE20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46307776"/>
        <c:axId val="446314336"/>
      </c:barChart>
      <c:valAx>
        <c:axId val="446314336"/>
        <c:scaling>
          <c:orientation val="minMax"/>
        </c:scaling>
        <c:delete val="0"/>
        <c:axPos val="b"/>
        <c:majorGridlines>
          <c:spPr>
            <a:ln>
              <a:solidFill>
                <a:srgbClr val="B3B3B3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900" b="0"/>
                </a:pPr>
                <a:r>
                  <a:rPr lang="pl-PL"/>
                  <a:t>kandydat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000" b="0"/>
            </a:pPr>
            <a:endParaRPr lang="pl-PL"/>
          </a:p>
        </c:txPr>
        <c:crossAx val="446307776"/>
        <c:crossesAt val="0"/>
        <c:crossBetween val="between"/>
      </c:valAx>
      <c:catAx>
        <c:axId val="44630777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900" b="0"/>
                </a:pPr>
                <a:r>
                  <a:rPr lang="pl-PL"/>
                  <a:t>% głosów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000" b="0"/>
            </a:pPr>
            <a:endParaRPr lang="pl-PL"/>
          </a:p>
        </c:txPr>
        <c:crossAx val="446314336"/>
        <c:crossesAt val="0"/>
        <c:auto val="1"/>
        <c:lblAlgn val="ctr"/>
        <c:lblOffset val="100"/>
        <c:noMultiLvlLbl val="0"/>
      </c:catAx>
      <c:spPr>
        <a:noFill/>
        <a:ln>
          <a:solidFill>
            <a:srgbClr val="B3B3B3"/>
          </a:solidFill>
          <a:prstDash val="solid"/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sz="1000" b="0"/>
          </a:pPr>
          <a:endParaRPr lang="pl-PL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'wygrane po stanach'!$A$164</c:f>
              <c:strCache>
                <c:ptCount val="1"/>
                <c:pt idx="0">
                  <c:v>Donald Trump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'wygrane po stanach'!$B$163:$D$163</c:f>
              <c:strCache>
                <c:ptCount val="3"/>
                <c:pt idx="0">
                  <c:v>Q1</c:v>
                </c:pt>
                <c:pt idx="1">
                  <c:v>Q2</c:v>
                </c:pt>
                <c:pt idx="2">
                  <c:v>Q3</c:v>
                </c:pt>
              </c:strCache>
            </c:strRef>
          </c:cat>
          <c:val>
            <c:numRef>
              <c:f>'wygrane po stanach'!$B$164:$D$164</c:f>
              <c:numCache>
                <c:formatCode>#,##0</c:formatCode>
                <c:ptCount val="3"/>
                <c:pt idx="0">
                  <c:v>23680</c:v>
                </c:pt>
                <c:pt idx="1">
                  <c:v>25358</c:v>
                </c:pt>
                <c:pt idx="2">
                  <c:v>25740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59-4FBA-B88D-F35F706B1864}"/>
            </c:ext>
          </c:extLst>
        </c:ser>
        <c:ser>
          <c:idx val="1"/>
          <c:order val="1"/>
          <c:tx>
            <c:strRef>
              <c:f>'wygrane po stanach'!$A$165</c:f>
              <c:strCache>
                <c:ptCount val="1"/>
                <c:pt idx="0">
                  <c:v>Hillary Clinton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'wygrane po stanach'!$B$163:$D$163</c:f>
              <c:strCache>
                <c:ptCount val="3"/>
                <c:pt idx="0">
                  <c:v>Q1</c:v>
                </c:pt>
                <c:pt idx="1">
                  <c:v>Q2</c:v>
                </c:pt>
                <c:pt idx="2">
                  <c:v>Q3</c:v>
                </c:pt>
              </c:strCache>
            </c:strRef>
          </c:cat>
          <c:val>
            <c:numRef>
              <c:f>'wygrane po stanach'!$B$165:$D$165</c:f>
              <c:numCache>
                <c:formatCode>#,##0</c:formatCode>
                <c:ptCount val="3"/>
                <c:pt idx="0">
                  <c:v>24442</c:v>
                </c:pt>
                <c:pt idx="1">
                  <c:v>28502</c:v>
                </c:pt>
                <c:pt idx="2">
                  <c:v>33493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59-4FBA-B88D-F35F706B1864}"/>
            </c:ext>
          </c:extLst>
        </c:ser>
        <c:ser>
          <c:idx val="2"/>
          <c:order val="2"/>
          <c:tx>
            <c:strRef>
              <c:f>'wygrane po stanach'!$A$166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C59-4FBA-B88D-F35F706B1864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C59-4FBA-B88D-F35F706B18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'wygrane po stanach'!$B$163:$D$163</c:f>
              <c:strCache>
                <c:ptCount val="3"/>
                <c:pt idx="0">
                  <c:v>Q1</c:v>
                </c:pt>
                <c:pt idx="1">
                  <c:v>Q2</c:v>
                </c:pt>
                <c:pt idx="2">
                  <c:v>Q3</c:v>
                </c:pt>
              </c:strCache>
            </c:strRef>
          </c:cat>
          <c:val>
            <c:numRef>
              <c:f>'wygrane po stanach'!$B$166:$D$166</c:f>
              <c:numCache>
                <c:formatCode>#\ ##0_ ;[Red]\-#\ ##0\ </c:formatCode>
                <c:ptCount val="3"/>
                <c:pt idx="0" formatCode="General">
                  <c:v>0</c:v>
                </c:pt>
                <c:pt idx="1">
                  <c:v>28155</c:v>
                </c:pt>
                <c:pt idx="2" formatCode="General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59-4FBA-B88D-F35F706B18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6006744"/>
        <c:axId val="636005104"/>
      </c:barChart>
      <c:catAx>
        <c:axId val="6360067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l-PL"/>
          </a:p>
        </c:txPr>
        <c:crossAx val="636005104"/>
        <c:crosses val="autoZero"/>
        <c:auto val="1"/>
        <c:lblAlgn val="ctr"/>
        <c:lblOffset val="100"/>
        <c:noMultiLvlLbl val="0"/>
      </c:catAx>
      <c:valAx>
        <c:axId val="636005104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l-PL"/>
          </a:p>
        </c:txPr>
        <c:crossAx val="636006744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1.6141062354249294E-2"/>
                <c:y val="4.6199532654913722E-2"/>
              </c:manualLayout>
            </c:layout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pl-PL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l-P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l-PL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'wygrane po stanach'!$A$169</c:f>
              <c:strCache>
                <c:ptCount val="1"/>
                <c:pt idx="0">
                  <c:v>Donald Trump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'wygrane po stanach'!$B$163:$D$163</c:f>
              <c:strCache>
                <c:ptCount val="3"/>
                <c:pt idx="0">
                  <c:v>Q1</c:v>
                </c:pt>
                <c:pt idx="1">
                  <c:v>Q2</c:v>
                </c:pt>
                <c:pt idx="2">
                  <c:v>Q3</c:v>
                </c:pt>
              </c:strCache>
            </c:strRef>
          </c:cat>
          <c:val>
            <c:numRef>
              <c:f>'wygrane po stanach'!$B$169:$D$169</c:f>
              <c:numCache>
                <c:formatCode>#,##0</c:formatCode>
                <c:ptCount val="3"/>
                <c:pt idx="0">
                  <c:v>43253</c:v>
                </c:pt>
                <c:pt idx="1">
                  <c:v>47380</c:v>
                </c:pt>
                <c:pt idx="2">
                  <c:v>49774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DD-44A9-87ED-3DF4EF626747}"/>
            </c:ext>
          </c:extLst>
        </c:ser>
        <c:ser>
          <c:idx val="1"/>
          <c:order val="1"/>
          <c:tx>
            <c:strRef>
              <c:f>'wygrane po stanach'!$A$170</c:f>
              <c:strCache>
                <c:ptCount val="1"/>
                <c:pt idx="0">
                  <c:v>Hillary Clinton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'wygrane po stanach'!$B$163:$D$163</c:f>
              <c:strCache>
                <c:ptCount val="3"/>
                <c:pt idx="0">
                  <c:v>Q1</c:v>
                </c:pt>
                <c:pt idx="1">
                  <c:v>Q2</c:v>
                </c:pt>
                <c:pt idx="2">
                  <c:v>Q3</c:v>
                </c:pt>
              </c:strCache>
            </c:strRef>
          </c:cat>
          <c:val>
            <c:numRef>
              <c:f>'wygrane po stanach'!$B$170:$D$170</c:f>
              <c:numCache>
                <c:formatCode>#,##0</c:formatCode>
                <c:ptCount val="3"/>
                <c:pt idx="0">
                  <c:v>44927</c:v>
                </c:pt>
                <c:pt idx="1">
                  <c:v>52548</c:v>
                </c:pt>
                <c:pt idx="2">
                  <c:v>63907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DD-44A9-87ED-3DF4EF6267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6006744"/>
        <c:axId val="636005104"/>
      </c:barChart>
      <c:catAx>
        <c:axId val="6360067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l-PL"/>
          </a:p>
        </c:txPr>
        <c:crossAx val="636005104"/>
        <c:crosses val="autoZero"/>
        <c:auto val="1"/>
        <c:lblAlgn val="ctr"/>
        <c:lblOffset val="100"/>
        <c:noMultiLvlLbl val="0"/>
      </c:catAx>
      <c:valAx>
        <c:axId val="636005104"/>
        <c:scaling>
          <c:orientation val="minMax"/>
          <c:min val="30000"/>
        </c:scaling>
        <c:delete val="0"/>
        <c:axPos val="l"/>
        <c:numFmt formatCode="#,##0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l-PL"/>
          </a:p>
        </c:txPr>
        <c:crossAx val="636006744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1.6141062354249294E-2"/>
                <c:y val="4.6199532654913722E-2"/>
              </c:manualLayout>
            </c:layout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pl-PL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l-P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l-P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'wygrane po stanach'!$A$177</c:f>
              <c:strCache>
                <c:ptCount val="1"/>
                <c:pt idx="0">
                  <c:v>Donald Trump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'wygrane po stanach'!$B$163:$D$163</c:f>
              <c:strCache>
                <c:ptCount val="3"/>
                <c:pt idx="0">
                  <c:v>Q1</c:v>
                </c:pt>
                <c:pt idx="1">
                  <c:v>Q2</c:v>
                </c:pt>
                <c:pt idx="2">
                  <c:v>Q3</c:v>
                </c:pt>
              </c:strCache>
            </c:strRef>
          </c:cat>
          <c:val>
            <c:numRef>
              <c:f>'wygrane po stanach'!$B$177:$D$177</c:f>
              <c:numCache>
                <c:formatCode>#,##0</c:formatCode>
                <c:ptCount val="3"/>
                <c:pt idx="0">
                  <c:v>75.599999999999994</c:v>
                </c:pt>
                <c:pt idx="1">
                  <c:v>76.599999999999994</c:v>
                </c:pt>
                <c:pt idx="2">
                  <c:v>77.2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34-4C25-9CF2-08798A1B8608}"/>
            </c:ext>
          </c:extLst>
        </c:ser>
        <c:ser>
          <c:idx val="1"/>
          <c:order val="1"/>
          <c:tx>
            <c:strRef>
              <c:f>'wygrane po stanach'!$A$178</c:f>
              <c:strCache>
                <c:ptCount val="1"/>
                <c:pt idx="0">
                  <c:v>Hillary Clinton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'wygrane po stanach'!$B$163:$D$163</c:f>
              <c:strCache>
                <c:ptCount val="3"/>
                <c:pt idx="0">
                  <c:v>Q1</c:v>
                </c:pt>
                <c:pt idx="1">
                  <c:v>Q2</c:v>
                </c:pt>
                <c:pt idx="2">
                  <c:v>Q3</c:v>
                </c:pt>
              </c:strCache>
            </c:strRef>
          </c:cat>
          <c:val>
            <c:numRef>
              <c:f>'wygrane po stanach'!$B$178:$D$178</c:f>
              <c:numCache>
                <c:formatCode>#,##0</c:formatCode>
                <c:ptCount val="3"/>
                <c:pt idx="0">
                  <c:v>76.400000000000006</c:v>
                </c:pt>
                <c:pt idx="1">
                  <c:v>77.400000000000006</c:v>
                </c:pt>
                <c:pt idx="2">
                  <c:v>78.400000000000006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34-4C25-9CF2-08798A1B8608}"/>
            </c:ext>
          </c:extLst>
        </c:ser>
        <c:ser>
          <c:idx val="2"/>
          <c:order val="2"/>
          <c:tx>
            <c:strRef>
              <c:f>'wygrane po stanach'!$A$179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'wygrane po stanach'!$B$163:$D$163</c:f>
              <c:strCache>
                <c:ptCount val="3"/>
                <c:pt idx="0">
                  <c:v>Q1</c:v>
                </c:pt>
                <c:pt idx="1">
                  <c:v>Q2</c:v>
                </c:pt>
                <c:pt idx="2">
                  <c:v>Q3</c:v>
                </c:pt>
              </c:strCache>
            </c:strRef>
          </c:cat>
          <c:val>
            <c:numRef>
              <c:f>'wygrane po stanach'!$B$179:$D$179</c:f>
              <c:numCache>
                <c:formatCode>#\ ##0_ ;[Red]\-#\ ##0\ </c:formatCode>
                <c:ptCount val="3"/>
                <c:pt idx="1">
                  <c:v>76.900000000000006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34-4C25-9CF2-08798A1B86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6006744"/>
        <c:axId val="636005104"/>
      </c:barChart>
      <c:catAx>
        <c:axId val="6360067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l-PL"/>
          </a:p>
        </c:txPr>
        <c:crossAx val="636005104"/>
        <c:crosses val="autoZero"/>
        <c:auto val="1"/>
        <c:lblAlgn val="ctr"/>
        <c:lblOffset val="100"/>
        <c:noMultiLvlLbl val="0"/>
      </c:catAx>
      <c:valAx>
        <c:axId val="636005104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l-PL"/>
          </a:p>
        </c:txPr>
        <c:crossAx val="636006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l-P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l-P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pl-PL" b="1"/>
              <a:t>Zatrudnienie poza rolnictwem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'wygrane po stanach'!$A$188</c:f>
              <c:strCache>
                <c:ptCount val="1"/>
                <c:pt idx="0">
                  <c:v>Donald Trump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'wygrane po stanach'!$B$163:$D$163</c:f>
              <c:strCache>
                <c:ptCount val="3"/>
                <c:pt idx="0">
                  <c:v>Q1</c:v>
                </c:pt>
                <c:pt idx="1">
                  <c:v>Q2</c:v>
                </c:pt>
                <c:pt idx="2">
                  <c:v>Q3</c:v>
                </c:pt>
              </c:strCache>
            </c:strRef>
          </c:cat>
          <c:val>
            <c:numRef>
              <c:f>'wygrane po stanach'!$B$188:$D$188</c:f>
              <c:numCache>
                <c:formatCode>#,##0.00</c:formatCode>
                <c:ptCount val="3"/>
                <c:pt idx="0">
                  <c:v>0.42749583310888162</c:v>
                </c:pt>
                <c:pt idx="1">
                  <c:v>0.46062787959373608</c:v>
                </c:pt>
                <c:pt idx="2">
                  <c:v>0.50580191219931558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B1-41A4-B5E7-C486FA18A293}"/>
            </c:ext>
          </c:extLst>
        </c:ser>
        <c:ser>
          <c:idx val="1"/>
          <c:order val="1"/>
          <c:tx>
            <c:strRef>
              <c:f>'wygrane po stanach'!$A$189</c:f>
              <c:strCache>
                <c:ptCount val="1"/>
                <c:pt idx="0">
                  <c:v>Hillary Clinton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'wygrane po stanach'!$B$163:$D$163</c:f>
              <c:strCache>
                <c:ptCount val="3"/>
                <c:pt idx="0">
                  <c:v>Q1</c:v>
                </c:pt>
                <c:pt idx="1">
                  <c:v>Q2</c:v>
                </c:pt>
                <c:pt idx="2">
                  <c:v>Q3</c:v>
                </c:pt>
              </c:strCache>
            </c:strRef>
          </c:cat>
          <c:val>
            <c:numRef>
              <c:f>'wygrane po stanach'!$B$189:$D$189</c:f>
              <c:numCache>
                <c:formatCode>#,##0.00</c:formatCode>
                <c:ptCount val="3"/>
                <c:pt idx="0">
                  <c:v>0.44868733647321946</c:v>
                </c:pt>
                <c:pt idx="1">
                  <c:v>0.47703893536151759</c:v>
                </c:pt>
                <c:pt idx="2">
                  <c:v>0.52008807453979522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B1-41A4-B5E7-C486FA18A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6006744"/>
        <c:axId val="636005104"/>
      </c:barChart>
      <c:catAx>
        <c:axId val="6360067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l-PL"/>
          </a:p>
        </c:txPr>
        <c:crossAx val="636005104"/>
        <c:crosses val="autoZero"/>
        <c:auto val="1"/>
        <c:lblAlgn val="ctr"/>
        <c:lblOffset val="100"/>
        <c:noMultiLvlLbl val="0"/>
      </c:catAx>
      <c:valAx>
        <c:axId val="636005104"/>
        <c:scaling>
          <c:orientation val="minMax"/>
          <c:min val="0.4"/>
        </c:scaling>
        <c:delete val="0"/>
        <c:axPos val="l"/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l-PL"/>
          </a:p>
        </c:txPr>
        <c:crossAx val="636006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l-P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l-P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pl-PL" b="1"/>
              <a:t>Jednoosobowe działalności gospodarcze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'wygrane po stanach'!$A$192</c:f>
              <c:strCache>
                <c:ptCount val="1"/>
                <c:pt idx="0">
                  <c:v>Donald Trump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'wygrane po stanach'!$B$163:$D$163</c:f>
              <c:strCache>
                <c:ptCount val="3"/>
                <c:pt idx="0">
                  <c:v>Q1</c:v>
                </c:pt>
                <c:pt idx="1">
                  <c:v>Q2</c:v>
                </c:pt>
                <c:pt idx="2">
                  <c:v>Q3</c:v>
                </c:pt>
              </c:strCache>
            </c:strRef>
          </c:cat>
          <c:val>
            <c:numRef>
              <c:f>'wygrane po stanach'!$B$192:$D$192</c:f>
              <c:numCache>
                <c:formatCode>0%</c:formatCode>
                <c:ptCount val="3"/>
                <c:pt idx="0">
                  <c:v>8.114642259125561E-2</c:v>
                </c:pt>
                <c:pt idx="1">
                  <c:v>8.6270815680438928E-2</c:v>
                </c:pt>
                <c:pt idx="2">
                  <c:v>9.0801636128401489E-2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51-4DBE-8A38-947B77A74B46}"/>
            </c:ext>
          </c:extLst>
        </c:ser>
        <c:ser>
          <c:idx val="1"/>
          <c:order val="1"/>
          <c:tx>
            <c:strRef>
              <c:f>'wygrane po stanach'!$A$193</c:f>
              <c:strCache>
                <c:ptCount val="1"/>
                <c:pt idx="0">
                  <c:v>Hillary Clinton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'wygrane po stanach'!$B$163:$D$163</c:f>
              <c:strCache>
                <c:ptCount val="3"/>
                <c:pt idx="0">
                  <c:v>Q1</c:v>
                </c:pt>
                <c:pt idx="1">
                  <c:v>Q2</c:v>
                </c:pt>
                <c:pt idx="2">
                  <c:v>Q3</c:v>
                </c:pt>
              </c:strCache>
            </c:strRef>
          </c:cat>
          <c:val>
            <c:numRef>
              <c:f>'wygrane po stanach'!$B$193:$D$193</c:f>
              <c:numCache>
                <c:formatCode>0%</c:formatCode>
                <c:ptCount val="3"/>
                <c:pt idx="0">
                  <c:v>8.2649615415375022E-2</c:v>
                </c:pt>
                <c:pt idx="1">
                  <c:v>9.0395854704030387E-2</c:v>
                </c:pt>
                <c:pt idx="2">
                  <c:v>9.8630277156071394E-2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51-4DBE-8A38-947B77A74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6006744"/>
        <c:axId val="636005104"/>
      </c:barChart>
      <c:catAx>
        <c:axId val="6360067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l-PL"/>
          </a:p>
        </c:txPr>
        <c:crossAx val="636005104"/>
        <c:crosses val="autoZero"/>
        <c:auto val="1"/>
        <c:lblAlgn val="ctr"/>
        <c:lblOffset val="100"/>
        <c:noMultiLvlLbl val="0"/>
      </c:catAx>
      <c:valAx>
        <c:axId val="636005104"/>
        <c:scaling>
          <c:orientation val="minMax"/>
          <c:min val="8.0000000000000016E-2"/>
        </c:scaling>
        <c:delete val="0"/>
        <c:axPos val="l"/>
        <c:numFmt formatCode="0.00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l-PL"/>
          </a:p>
        </c:txPr>
        <c:crossAx val="636006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l-P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/>
              <a:t>Osoby poniżej 5 roku życia (w %)</a:t>
            </a:r>
          </a:p>
        </c:rich>
      </c:tx>
      <c:layout>
        <c:manualLayout>
          <c:xMode val="edge"/>
          <c:yMode val="edge"/>
          <c:x val="0.25254855643044621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'srednie po stanach i county'!$A$11</c:f>
              <c:strCache>
                <c:ptCount val="1"/>
                <c:pt idx="0">
                  <c:v>po stanie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'srednie po stanach i county'!$B$10:$D$10</c:f>
              <c:strCache>
                <c:ptCount val="3"/>
                <c:pt idx="0">
                  <c:v>minimum</c:v>
                </c:pt>
                <c:pt idx="1">
                  <c:v>średnia</c:v>
                </c:pt>
                <c:pt idx="2">
                  <c:v>maksimum</c:v>
                </c:pt>
              </c:strCache>
            </c:strRef>
          </c:cat>
          <c:val>
            <c:numRef>
              <c:f>'srednie po stanach i county'!$B$11:$D$11</c:f>
              <c:numCache>
                <c:formatCode>General</c:formatCode>
                <c:ptCount val="3"/>
                <c:pt idx="0">
                  <c:v>4.9000000000000004</c:v>
                </c:pt>
                <c:pt idx="1">
                  <c:v>6.23</c:v>
                </c:pt>
                <c:pt idx="2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7D-48E9-916E-A6B25AC2744B}"/>
            </c:ext>
          </c:extLst>
        </c:ser>
        <c:ser>
          <c:idx val="1"/>
          <c:order val="1"/>
          <c:tx>
            <c:strRef>
              <c:f>'srednie po stanach i county'!$A$12</c:f>
              <c:strCache>
                <c:ptCount val="1"/>
                <c:pt idx="0">
                  <c:v>po county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'srednie po stanach i county'!$B$10:$D$10</c:f>
              <c:strCache>
                <c:ptCount val="3"/>
                <c:pt idx="0">
                  <c:v>minimum</c:v>
                </c:pt>
                <c:pt idx="1">
                  <c:v>średnia</c:v>
                </c:pt>
                <c:pt idx="2">
                  <c:v>maksimum</c:v>
                </c:pt>
              </c:strCache>
            </c:strRef>
          </c:cat>
          <c:val>
            <c:numRef>
              <c:f>'srednie po stanach i county'!$B$12:$D$12</c:f>
              <c:numCache>
                <c:formatCode>General</c:formatCode>
                <c:ptCount val="3"/>
                <c:pt idx="0">
                  <c:v>0</c:v>
                </c:pt>
                <c:pt idx="1">
                  <c:v>5.9</c:v>
                </c:pt>
                <c:pt idx="2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7D-48E9-916E-A6B25AC27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66323760"/>
        <c:axId val="660023984"/>
      </c:barChart>
      <c:catAx>
        <c:axId val="866323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60023984"/>
        <c:crosses val="autoZero"/>
        <c:auto val="1"/>
        <c:lblAlgn val="ctr"/>
        <c:lblOffset val="100"/>
        <c:noMultiLvlLbl val="0"/>
      </c:catAx>
      <c:valAx>
        <c:axId val="660023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866323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/>
              <a:t>Osoby</a:t>
            </a:r>
            <a:r>
              <a:rPr lang="pl-PL" baseline="0"/>
              <a:t> poniżej 18 roku życia (w %)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'srednie po stanach i county'!$A$15</c:f>
              <c:strCache>
                <c:ptCount val="1"/>
                <c:pt idx="0">
                  <c:v>po stanie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'srednie po stanach i county'!$B$14:$D$14</c:f>
              <c:strCache>
                <c:ptCount val="3"/>
                <c:pt idx="0">
                  <c:v>minimum</c:v>
                </c:pt>
                <c:pt idx="1">
                  <c:v>średnia</c:v>
                </c:pt>
                <c:pt idx="2">
                  <c:v>maksimum</c:v>
                </c:pt>
              </c:strCache>
            </c:strRef>
          </c:cat>
          <c:val>
            <c:numRef>
              <c:f>'srednie po stanach i county'!$B$15:$D$15</c:f>
              <c:numCache>
                <c:formatCode>General</c:formatCode>
                <c:ptCount val="3"/>
                <c:pt idx="0">
                  <c:v>17.5</c:v>
                </c:pt>
                <c:pt idx="1">
                  <c:v>22.9</c:v>
                </c:pt>
                <c:pt idx="2">
                  <c:v>30.7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FE-481B-AC88-D8BC5532C39F}"/>
            </c:ext>
          </c:extLst>
        </c:ser>
        <c:ser>
          <c:idx val="1"/>
          <c:order val="1"/>
          <c:tx>
            <c:strRef>
              <c:f>'srednie po stanach i county'!$A$16</c:f>
              <c:strCache>
                <c:ptCount val="1"/>
                <c:pt idx="0">
                  <c:v>po county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'srednie po stanach i county'!$B$14:$D$14</c:f>
              <c:strCache>
                <c:ptCount val="3"/>
                <c:pt idx="0">
                  <c:v>minimum</c:v>
                </c:pt>
                <c:pt idx="1">
                  <c:v>średnia</c:v>
                </c:pt>
                <c:pt idx="2">
                  <c:v>maksimum</c:v>
                </c:pt>
              </c:strCache>
            </c:strRef>
          </c:cat>
          <c:val>
            <c:numRef>
              <c:f>'srednie po stanach i county'!$B$16:$D$16</c:f>
              <c:numCache>
                <c:formatCode>General</c:formatCode>
                <c:ptCount val="3"/>
                <c:pt idx="0">
                  <c:v>0</c:v>
                </c:pt>
                <c:pt idx="1">
                  <c:v>22.55</c:v>
                </c:pt>
                <c:pt idx="2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FE-481B-AC88-D8BC5532C3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15647184"/>
        <c:axId val="659916240"/>
      </c:barChart>
      <c:catAx>
        <c:axId val="8156471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9916240"/>
        <c:crosses val="autoZero"/>
        <c:auto val="1"/>
        <c:lblAlgn val="ctr"/>
        <c:lblOffset val="100"/>
        <c:noMultiLvlLbl val="0"/>
      </c:catAx>
      <c:valAx>
        <c:axId val="6599162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815647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/>
              <a:t>Osoby</a:t>
            </a:r>
            <a:r>
              <a:rPr lang="pl-PL" baseline="0"/>
              <a:t> powyżej 65 roku życia (w %)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'srednie po stanach i county'!$A$19</c:f>
              <c:strCache>
                <c:ptCount val="1"/>
                <c:pt idx="0">
                  <c:v>po stanie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'srednie po stanach i county'!$B$18:$D$18</c:f>
              <c:strCache>
                <c:ptCount val="3"/>
                <c:pt idx="0">
                  <c:v>minimum</c:v>
                </c:pt>
                <c:pt idx="1">
                  <c:v>średnia</c:v>
                </c:pt>
                <c:pt idx="2">
                  <c:v>maksimum</c:v>
                </c:pt>
              </c:strCache>
            </c:strRef>
          </c:cat>
          <c:val>
            <c:numRef>
              <c:f>'srednie po stanach i county'!$B$19:$D$19</c:f>
              <c:numCache>
                <c:formatCode>General</c:formatCode>
                <c:ptCount val="3"/>
                <c:pt idx="0">
                  <c:v>9.4</c:v>
                </c:pt>
                <c:pt idx="1">
                  <c:v>14.76</c:v>
                </c:pt>
                <c:pt idx="2">
                  <c:v>19.100000000000001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71-4B27-A30B-219FF71B0326}"/>
            </c:ext>
          </c:extLst>
        </c:ser>
        <c:ser>
          <c:idx val="1"/>
          <c:order val="1"/>
          <c:tx>
            <c:strRef>
              <c:f>'srednie po stanach i county'!$A$20</c:f>
              <c:strCache>
                <c:ptCount val="1"/>
                <c:pt idx="0">
                  <c:v>po county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'srednie po stanach i county'!$B$18:$D$18</c:f>
              <c:strCache>
                <c:ptCount val="3"/>
                <c:pt idx="0">
                  <c:v>minimum</c:v>
                </c:pt>
                <c:pt idx="1">
                  <c:v>średnia</c:v>
                </c:pt>
                <c:pt idx="2">
                  <c:v>maksimum</c:v>
                </c:pt>
              </c:strCache>
            </c:strRef>
          </c:cat>
          <c:val>
            <c:numRef>
              <c:f>'srednie po stanach i county'!$B$20:$D$20</c:f>
              <c:numCache>
                <c:formatCode>General</c:formatCode>
                <c:ptCount val="3"/>
                <c:pt idx="0">
                  <c:v>4.0999999999999996</c:v>
                </c:pt>
                <c:pt idx="1">
                  <c:v>17.579999999999998</c:v>
                </c:pt>
                <c:pt idx="2">
                  <c:v>52.9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71-4B27-A30B-219FF71B03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98919104"/>
        <c:axId val="660027728"/>
      </c:barChart>
      <c:catAx>
        <c:axId val="898919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60027728"/>
        <c:crosses val="autoZero"/>
        <c:auto val="1"/>
        <c:lblAlgn val="ctr"/>
        <c:lblOffset val="100"/>
        <c:noMultiLvlLbl val="0"/>
      </c:catAx>
      <c:valAx>
        <c:axId val="660027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898919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/>
              <a:t>Liczba</a:t>
            </a:r>
            <a:r>
              <a:rPr lang="pl-PL" baseline="0"/>
              <a:t> kobiet (w %)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'srednie po stanach i county'!$A$24</c:f>
              <c:strCache>
                <c:ptCount val="1"/>
                <c:pt idx="0">
                  <c:v>po stanie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'srednie po stanach i county'!$B$23:$D$23</c:f>
              <c:strCache>
                <c:ptCount val="3"/>
                <c:pt idx="0">
                  <c:v>minimum</c:v>
                </c:pt>
                <c:pt idx="1">
                  <c:v>średnia</c:v>
                </c:pt>
                <c:pt idx="2">
                  <c:v>maksimum</c:v>
                </c:pt>
              </c:strCache>
            </c:strRef>
          </c:cat>
          <c:val>
            <c:numRef>
              <c:f>'srednie po stanach i county'!$B$24:$D$24</c:f>
              <c:numCache>
                <c:formatCode>General</c:formatCode>
                <c:ptCount val="3"/>
                <c:pt idx="0">
                  <c:v>47.4</c:v>
                </c:pt>
                <c:pt idx="1">
                  <c:v>50.6</c:v>
                </c:pt>
                <c:pt idx="2">
                  <c:v>52.6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E9-4421-BD09-E3DD1A1F8C83}"/>
            </c:ext>
          </c:extLst>
        </c:ser>
        <c:ser>
          <c:idx val="1"/>
          <c:order val="1"/>
          <c:tx>
            <c:strRef>
              <c:f>'srednie po stanach i county'!$A$25</c:f>
              <c:strCache>
                <c:ptCount val="1"/>
                <c:pt idx="0">
                  <c:v>po county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'srednie po stanach i county'!$B$23:$D$23</c:f>
              <c:strCache>
                <c:ptCount val="3"/>
                <c:pt idx="0">
                  <c:v>minimum</c:v>
                </c:pt>
                <c:pt idx="1">
                  <c:v>średnia</c:v>
                </c:pt>
                <c:pt idx="2">
                  <c:v>maksimum</c:v>
                </c:pt>
              </c:strCache>
            </c:strRef>
          </c:cat>
          <c:val>
            <c:numRef>
              <c:f>'srednie po stanach i county'!$B$25:$D$25</c:f>
              <c:numCache>
                <c:formatCode>General</c:formatCode>
                <c:ptCount val="3"/>
                <c:pt idx="0">
                  <c:v>30.1</c:v>
                </c:pt>
                <c:pt idx="1">
                  <c:v>49.92</c:v>
                </c:pt>
                <c:pt idx="2">
                  <c:v>56.8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E9-4421-BD09-E3DD1A1F8C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95505952"/>
        <c:axId val="660032720"/>
      </c:barChart>
      <c:catAx>
        <c:axId val="895505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60032720"/>
        <c:crosses val="autoZero"/>
        <c:auto val="1"/>
        <c:lblAlgn val="ctr"/>
        <c:lblOffset val="100"/>
        <c:noMultiLvlLbl val="0"/>
      </c:catAx>
      <c:valAx>
        <c:axId val="660032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895505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1400" b="0" i="0" baseline="0">
                <a:effectLst/>
              </a:rPr>
              <a:t>Średni odsetek wieku i płci dla wygranych po county</a:t>
            </a:r>
            <a:endParaRPr lang="en-US" sz="14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1521406082880114"/>
          <c:y val="8.2048289399660454E-2"/>
          <c:w val="0.81653601141865551"/>
          <c:h val="0.7481205777862465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'srednie dla wygranych po st i c'!$C$10</c:f>
              <c:strCache>
                <c:ptCount val="1"/>
                <c:pt idx="0">
                  <c:v>sr_ods_ponizej_5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'srednie dla wygranych po st i c'!$A$11:$A$15</c:f>
              <c:strCache>
                <c:ptCount val="5"/>
                <c:pt idx="0">
                  <c:v>Bernie Sanders</c:v>
                </c:pt>
                <c:pt idx="1">
                  <c:v>Donald Trump</c:v>
                </c:pt>
                <c:pt idx="2">
                  <c:v>Hillary Clinton</c:v>
                </c:pt>
                <c:pt idx="3">
                  <c:v>John Kasich</c:v>
                </c:pt>
                <c:pt idx="4">
                  <c:v>Ted Cruz</c:v>
                </c:pt>
              </c:strCache>
            </c:strRef>
          </c:cat>
          <c:val>
            <c:numRef>
              <c:f>'srednie dla wygranych po st i c'!$C$11:$C$15</c:f>
              <c:numCache>
                <c:formatCode>General</c:formatCode>
                <c:ptCount val="5"/>
                <c:pt idx="0">
                  <c:v>5.76</c:v>
                </c:pt>
                <c:pt idx="1">
                  <c:v>5.64</c:v>
                </c:pt>
                <c:pt idx="2">
                  <c:v>6.36</c:v>
                </c:pt>
                <c:pt idx="3">
                  <c:v>5.76</c:v>
                </c:pt>
                <c:pt idx="4">
                  <c:v>6.52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E2-4253-8D3F-74AACBF1A3B0}"/>
            </c:ext>
          </c:extLst>
        </c:ser>
        <c:ser>
          <c:idx val="1"/>
          <c:order val="1"/>
          <c:tx>
            <c:strRef>
              <c:f>'srednie dla wygranych po st i c'!$D$10</c:f>
              <c:strCache>
                <c:ptCount val="1"/>
                <c:pt idx="0">
                  <c:v>sr_ods_ponizej_18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'srednie dla wygranych po st i c'!$A$11:$A$15</c:f>
              <c:strCache>
                <c:ptCount val="5"/>
                <c:pt idx="0">
                  <c:v>Bernie Sanders</c:v>
                </c:pt>
                <c:pt idx="1">
                  <c:v>Donald Trump</c:v>
                </c:pt>
                <c:pt idx="2">
                  <c:v>Hillary Clinton</c:v>
                </c:pt>
                <c:pt idx="3">
                  <c:v>John Kasich</c:v>
                </c:pt>
                <c:pt idx="4">
                  <c:v>Ted Cruz</c:v>
                </c:pt>
              </c:strCache>
            </c:strRef>
          </c:cat>
          <c:val>
            <c:numRef>
              <c:f>'srednie dla wygranych po st i c'!$D$11:$D$15</c:f>
              <c:numCache>
                <c:formatCode>General</c:formatCode>
                <c:ptCount val="5"/>
                <c:pt idx="0">
                  <c:v>21.82</c:v>
                </c:pt>
                <c:pt idx="1">
                  <c:v>21.97</c:v>
                </c:pt>
                <c:pt idx="2">
                  <c:v>23.23</c:v>
                </c:pt>
                <c:pt idx="3">
                  <c:v>23.16</c:v>
                </c:pt>
                <c:pt idx="4">
                  <c:v>24.88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E2-4253-8D3F-74AACBF1A3B0}"/>
            </c:ext>
          </c:extLst>
        </c:ser>
        <c:ser>
          <c:idx val="2"/>
          <c:order val="2"/>
          <c:tx>
            <c:strRef>
              <c:f>'srednie dla wygranych po st i c'!$F$10</c:f>
              <c:strCache>
                <c:ptCount val="1"/>
                <c:pt idx="0">
                  <c:v>sr_ods_powyzej_65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'srednie dla wygranych po st i c'!$A$11:$A$15</c:f>
              <c:strCache>
                <c:ptCount val="5"/>
                <c:pt idx="0">
                  <c:v>Bernie Sanders</c:v>
                </c:pt>
                <c:pt idx="1">
                  <c:v>Donald Trump</c:v>
                </c:pt>
                <c:pt idx="2">
                  <c:v>Hillary Clinton</c:v>
                </c:pt>
                <c:pt idx="3">
                  <c:v>John Kasich</c:v>
                </c:pt>
                <c:pt idx="4">
                  <c:v>Ted Cruz</c:v>
                </c:pt>
              </c:strCache>
            </c:strRef>
          </c:cat>
          <c:val>
            <c:numRef>
              <c:f>'srednie dla wygranych po st i c'!$F$11:$F$15</c:f>
              <c:numCache>
                <c:formatCode>General</c:formatCode>
                <c:ptCount val="5"/>
                <c:pt idx="0">
                  <c:v>16.36</c:v>
                </c:pt>
                <c:pt idx="1">
                  <c:v>18.670000000000002</c:v>
                </c:pt>
                <c:pt idx="2">
                  <c:v>15.26</c:v>
                </c:pt>
                <c:pt idx="3">
                  <c:v>15.77</c:v>
                </c:pt>
                <c:pt idx="4">
                  <c:v>16.27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E2-4253-8D3F-74AACBF1A3B0}"/>
            </c:ext>
          </c:extLst>
        </c:ser>
        <c:ser>
          <c:idx val="3"/>
          <c:order val="3"/>
          <c:tx>
            <c:strRef>
              <c:f>'srednie dla wygranych po st i c'!$G$10</c:f>
              <c:strCache>
                <c:ptCount val="1"/>
                <c:pt idx="0">
                  <c:v>sr_ods_kobiet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'srednie dla wygranych po st i c'!$A$11:$A$15</c:f>
              <c:strCache>
                <c:ptCount val="5"/>
                <c:pt idx="0">
                  <c:v>Bernie Sanders</c:v>
                </c:pt>
                <c:pt idx="1">
                  <c:v>Donald Trump</c:v>
                </c:pt>
                <c:pt idx="2">
                  <c:v>Hillary Clinton</c:v>
                </c:pt>
                <c:pt idx="3">
                  <c:v>John Kasich</c:v>
                </c:pt>
                <c:pt idx="4">
                  <c:v>Ted Cruz</c:v>
                </c:pt>
              </c:strCache>
            </c:strRef>
          </c:cat>
          <c:val>
            <c:numRef>
              <c:f>'srednie dla wygranych po st i c'!$G$11:$G$15</c:f>
              <c:numCache>
                <c:formatCode>General</c:formatCode>
                <c:ptCount val="5"/>
                <c:pt idx="0">
                  <c:v>49.91</c:v>
                </c:pt>
                <c:pt idx="1">
                  <c:v>50.06</c:v>
                </c:pt>
                <c:pt idx="2">
                  <c:v>50.49</c:v>
                </c:pt>
                <c:pt idx="3">
                  <c:v>50.53</c:v>
                </c:pt>
                <c:pt idx="4">
                  <c:v>49.64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E2-4253-8D3F-74AACBF1A3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04298304"/>
        <c:axId val="660005264"/>
      </c:barChart>
      <c:catAx>
        <c:axId val="904298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60005264"/>
        <c:crosses val="autoZero"/>
        <c:auto val="1"/>
        <c:lblAlgn val="ctr"/>
        <c:lblOffset val="100"/>
        <c:noMultiLvlLbl val="0"/>
      </c:catAx>
      <c:valAx>
        <c:axId val="660005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04298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Średni</a:t>
            </a:r>
            <a:r>
              <a:rPr lang="pl-PL" baseline="0" dirty="0"/>
              <a:t> odsetek wieku i płci dla wygranych po stanie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15597156899011785"/>
          <c:y val="9.7647201632556899E-2"/>
          <c:w val="0.79773933727034119"/>
          <c:h val="0.7170961302134395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'srednie dla wygranych po st i c'!$C$1</c:f>
              <c:strCache>
                <c:ptCount val="1"/>
                <c:pt idx="0">
                  <c:v>sr_ods_ponizej_5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'srednie dla wygranych po st i c'!$A$2:$A$6</c:f>
              <c:strCache>
                <c:ptCount val="5"/>
                <c:pt idx="0">
                  <c:v>Bernie Sanders</c:v>
                </c:pt>
                <c:pt idx="1">
                  <c:v>Donald Trump</c:v>
                </c:pt>
                <c:pt idx="2">
                  <c:v>Hillary Clinton</c:v>
                </c:pt>
                <c:pt idx="3">
                  <c:v>John Kasich</c:v>
                </c:pt>
                <c:pt idx="4">
                  <c:v>Ted Cruz</c:v>
                </c:pt>
              </c:strCache>
            </c:strRef>
          </c:cat>
          <c:val>
            <c:numRef>
              <c:f>'srednie dla wygranych po st i c'!$C$2:$C$6</c:f>
              <c:numCache>
                <c:formatCode>General</c:formatCode>
                <c:ptCount val="5"/>
                <c:pt idx="0">
                  <c:v>5.8</c:v>
                </c:pt>
                <c:pt idx="1">
                  <c:v>6.31</c:v>
                </c:pt>
                <c:pt idx="2">
                  <c:v>6.09</c:v>
                </c:pt>
                <c:pt idx="3">
                  <c:v>6</c:v>
                </c:pt>
                <c:pt idx="4">
                  <c:v>7.28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25-4CAC-9340-28F3B864918A}"/>
            </c:ext>
          </c:extLst>
        </c:ser>
        <c:ser>
          <c:idx val="1"/>
          <c:order val="1"/>
          <c:tx>
            <c:strRef>
              <c:f>'srednie dla wygranych po st i c'!$D$1</c:f>
              <c:strCache>
                <c:ptCount val="1"/>
                <c:pt idx="0">
                  <c:v>sr_ods_ponizej_18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'srednie dla wygranych po st i c'!$A$2:$A$6</c:f>
              <c:strCache>
                <c:ptCount val="5"/>
                <c:pt idx="0">
                  <c:v>Bernie Sanders</c:v>
                </c:pt>
                <c:pt idx="1">
                  <c:v>Donald Trump</c:v>
                </c:pt>
                <c:pt idx="2">
                  <c:v>Hillary Clinton</c:v>
                </c:pt>
                <c:pt idx="3">
                  <c:v>John Kasich</c:v>
                </c:pt>
                <c:pt idx="4">
                  <c:v>Ted Cruz</c:v>
                </c:pt>
              </c:strCache>
            </c:strRef>
          </c:cat>
          <c:val>
            <c:numRef>
              <c:f>'srednie dla wygranych po st i c'!$D$2:$D$6</c:f>
              <c:numCache>
                <c:formatCode>General</c:formatCode>
                <c:ptCount val="5"/>
                <c:pt idx="0">
                  <c:v>21.65</c:v>
                </c:pt>
                <c:pt idx="1">
                  <c:v>23.27</c:v>
                </c:pt>
                <c:pt idx="2">
                  <c:v>22.6</c:v>
                </c:pt>
                <c:pt idx="3">
                  <c:v>22.8</c:v>
                </c:pt>
                <c:pt idx="4">
                  <c:v>26.23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25-4CAC-9340-28F3B864918A}"/>
            </c:ext>
          </c:extLst>
        </c:ser>
        <c:ser>
          <c:idx val="2"/>
          <c:order val="2"/>
          <c:tx>
            <c:strRef>
              <c:f>'srednie dla wygranych po st i c'!$F$1</c:f>
              <c:strCache>
                <c:ptCount val="1"/>
                <c:pt idx="0">
                  <c:v>sr_ods_powyzej_65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'srednie dla wygranych po st i c'!$A$2:$A$6</c:f>
              <c:strCache>
                <c:ptCount val="5"/>
                <c:pt idx="0">
                  <c:v>Bernie Sanders</c:v>
                </c:pt>
                <c:pt idx="1">
                  <c:v>Donald Trump</c:v>
                </c:pt>
                <c:pt idx="2">
                  <c:v>Hillary Clinton</c:v>
                </c:pt>
                <c:pt idx="3">
                  <c:v>John Kasich</c:v>
                </c:pt>
                <c:pt idx="4">
                  <c:v>Ted Cruz</c:v>
                </c:pt>
              </c:strCache>
            </c:strRef>
          </c:cat>
          <c:val>
            <c:numRef>
              <c:f>'srednie dla wygranych po st i c'!$F$2:$F$6</c:f>
              <c:numCache>
                <c:formatCode>General</c:formatCode>
                <c:ptCount val="5"/>
                <c:pt idx="0">
                  <c:v>15.54</c:v>
                </c:pt>
                <c:pt idx="1">
                  <c:v>15.23</c:v>
                </c:pt>
                <c:pt idx="2">
                  <c:v>14.98</c:v>
                </c:pt>
                <c:pt idx="3">
                  <c:v>15.5</c:v>
                </c:pt>
                <c:pt idx="4">
                  <c:v>12.25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25-4CAC-9340-28F3B864918A}"/>
            </c:ext>
          </c:extLst>
        </c:ser>
        <c:ser>
          <c:idx val="3"/>
          <c:order val="3"/>
          <c:tx>
            <c:strRef>
              <c:f>'srednie dla wygranych po st i c'!$G$1</c:f>
              <c:strCache>
                <c:ptCount val="1"/>
                <c:pt idx="0">
                  <c:v>sr_ods_kobiet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'srednie dla wygranych po st i c'!$A$2:$A$6</c:f>
              <c:strCache>
                <c:ptCount val="5"/>
                <c:pt idx="0">
                  <c:v>Bernie Sanders</c:v>
                </c:pt>
                <c:pt idx="1">
                  <c:v>Donald Trump</c:v>
                </c:pt>
                <c:pt idx="2">
                  <c:v>Hillary Clinton</c:v>
                </c:pt>
                <c:pt idx="3">
                  <c:v>John Kasich</c:v>
                </c:pt>
                <c:pt idx="4">
                  <c:v>Ted Cruz</c:v>
                </c:pt>
              </c:strCache>
            </c:strRef>
          </c:cat>
          <c:val>
            <c:numRef>
              <c:f>'srednie dla wygranych po st i c'!$G$2:$G$6</c:f>
              <c:numCache>
                <c:formatCode>General</c:formatCode>
                <c:ptCount val="5"/>
                <c:pt idx="0">
                  <c:v>50.35</c:v>
                </c:pt>
                <c:pt idx="1">
                  <c:v>50.51</c:v>
                </c:pt>
                <c:pt idx="2">
                  <c:v>51.06</c:v>
                </c:pt>
                <c:pt idx="3">
                  <c:v>51.1</c:v>
                </c:pt>
                <c:pt idx="4">
                  <c:v>49.43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B25-4CAC-9340-28F3B86491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4693360"/>
        <c:axId val="659917488"/>
      </c:barChart>
      <c:catAx>
        <c:axId val="754693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9917488"/>
        <c:crosses val="autoZero"/>
        <c:auto val="1"/>
        <c:lblAlgn val="ctr"/>
        <c:lblOffset val="100"/>
        <c:noMultiLvlLbl val="0"/>
      </c:catAx>
      <c:valAx>
        <c:axId val="659917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754693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percentyle!$A$2</c:f>
              <c:strCache>
                <c:ptCount val="1"/>
                <c:pt idx="0">
                  <c:v>Bernie Sanders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percentyle!$B$1:$E$1</c:f>
              <c:strCache>
                <c:ptCount val="4"/>
                <c:pt idx="0">
                  <c:v>P25</c:v>
                </c:pt>
                <c:pt idx="1">
                  <c:v>P25-50</c:v>
                </c:pt>
                <c:pt idx="2">
                  <c:v>P50-75</c:v>
                </c:pt>
                <c:pt idx="3">
                  <c:v>P75</c:v>
                </c:pt>
              </c:strCache>
            </c:strRef>
          </c:cat>
          <c:val>
            <c:numRef>
              <c:f>percentyle!$B$2:$E$2</c:f>
              <c:numCache>
                <c:formatCode>0.00</c:formatCode>
                <c:ptCount val="4"/>
                <c:pt idx="0">
                  <c:v>11.891309714</c:v>
                </c:pt>
                <c:pt idx="1">
                  <c:v>15.4701711</c:v>
                </c:pt>
                <c:pt idx="2">
                  <c:v>35.906083669499999</c:v>
                </c:pt>
                <c:pt idx="3">
                  <c:v>36.732435516599999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FC-4768-80FB-05F32EE1DB03}"/>
            </c:ext>
          </c:extLst>
        </c:ser>
        <c:ser>
          <c:idx val="1"/>
          <c:order val="1"/>
          <c:tx>
            <c:strRef>
              <c:f>percentyle!$A$3</c:f>
              <c:strCache>
                <c:ptCount val="1"/>
                <c:pt idx="0">
                  <c:v>Donald Trump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percentyle!$B$1:$E$1</c:f>
              <c:strCache>
                <c:ptCount val="4"/>
                <c:pt idx="0">
                  <c:v>P25</c:v>
                </c:pt>
                <c:pt idx="1">
                  <c:v>P25-50</c:v>
                </c:pt>
                <c:pt idx="2">
                  <c:v>P50-75</c:v>
                </c:pt>
                <c:pt idx="3">
                  <c:v>P75</c:v>
                </c:pt>
              </c:strCache>
            </c:strRef>
          </c:cat>
          <c:val>
            <c:numRef>
              <c:f>percentyle!$B$3:$E$3</c:f>
              <c:numCache>
                <c:formatCode>0.00</c:formatCode>
                <c:ptCount val="4"/>
                <c:pt idx="0">
                  <c:v>11.324798510700001</c:v>
                </c:pt>
                <c:pt idx="1">
                  <c:v>18.2514219219</c:v>
                </c:pt>
                <c:pt idx="2">
                  <c:v>36.032140024299999</c:v>
                </c:pt>
                <c:pt idx="3">
                  <c:v>34.391639543099998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FC-4768-80FB-05F32EE1DB03}"/>
            </c:ext>
          </c:extLst>
        </c:ser>
        <c:ser>
          <c:idx val="2"/>
          <c:order val="2"/>
          <c:tx>
            <c:strRef>
              <c:f>percentyle!$A$4</c:f>
              <c:strCache>
                <c:ptCount val="1"/>
                <c:pt idx="0">
                  <c:v>Hillary Clinton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percentyle!$B$1:$E$1</c:f>
              <c:strCache>
                <c:ptCount val="4"/>
                <c:pt idx="0">
                  <c:v>P25</c:v>
                </c:pt>
                <c:pt idx="1">
                  <c:v>P25-50</c:v>
                </c:pt>
                <c:pt idx="2">
                  <c:v>P50-75</c:v>
                </c:pt>
                <c:pt idx="3">
                  <c:v>P75</c:v>
                </c:pt>
              </c:strCache>
            </c:strRef>
          </c:cat>
          <c:val>
            <c:numRef>
              <c:f>percentyle!$B$4:$E$4</c:f>
              <c:numCache>
                <c:formatCode>0.00</c:formatCode>
                <c:ptCount val="4"/>
                <c:pt idx="0">
                  <c:v>15.9059058334</c:v>
                </c:pt>
                <c:pt idx="1">
                  <c:v>17.8677155273</c:v>
                </c:pt>
                <c:pt idx="2">
                  <c:v>36.934797726200003</c:v>
                </c:pt>
                <c:pt idx="3">
                  <c:v>29.291580913099999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DFC-4768-80FB-05F32EE1DB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8906224"/>
        <c:axId val="628912784"/>
      </c:barChart>
      <c:catAx>
        <c:axId val="628906224"/>
        <c:scaling>
          <c:orientation val="minMax"/>
        </c:scaling>
        <c:delete val="0"/>
        <c:axPos val="b"/>
        <c:numFmt formatCode="General" sourceLinked="1"/>
        <c:majorTickMark val="out"/>
        <c:minorTickMark val="out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l-PL"/>
          </a:p>
        </c:txPr>
        <c:crossAx val="628912784"/>
        <c:crosses val="autoZero"/>
        <c:auto val="1"/>
        <c:lblAlgn val="ctr"/>
        <c:lblOffset val="100"/>
        <c:noMultiLvlLbl val="0"/>
      </c:catAx>
      <c:valAx>
        <c:axId val="628912784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l-PL"/>
          </a:p>
        </c:txPr>
        <c:crossAx val="628906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l-P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Arkusz1!$A$2</c:f>
              <c:strCache>
                <c:ptCount val="1"/>
                <c:pt idx="0">
                  <c:v>Bernie Sanders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Arkusz1!$B$1:$E$1</c:f>
              <c:strCache>
                <c:ptCount val="4"/>
                <c:pt idx="0">
                  <c:v>P25</c:v>
                </c:pt>
                <c:pt idx="1">
                  <c:v>P25-50</c:v>
                </c:pt>
                <c:pt idx="2">
                  <c:v>P50-75</c:v>
                </c:pt>
                <c:pt idx="3">
                  <c:v>P75</c:v>
                </c:pt>
              </c:strCache>
            </c:strRef>
          </c:cat>
          <c:val>
            <c:numRef>
              <c:f>Arkusz1!$B$2:$E$2</c:f>
              <c:numCache>
                <c:formatCode>0.00</c:formatCode>
                <c:ptCount val="4"/>
                <c:pt idx="0">
                  <c:v>3.5095011672584602</c:v>
                </c:pt>
                <c:pt idx="1">
                  <c:v>6.1853443917990099</c:v>
                </c:pt>
                <c:pt idx="2">
                  <c:v>13.9683106208502</c:v>
                </c:pt>
                <c:pt idx="3">
                  <c:v>76.336843820092199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A0-4583-ACFC-9E45070710C2}"/>
            </c:ext>
          </c:extLst>
        </c:ser>
        <c:ser>
          <c:idx val="1"/>
          <c:order val="1"/>
          <c:tx>
            <c:strRef>
              <c:f>Arkusz1!$A$3</c:f>
              <c:strCache>
                <c:ptCount val="1"/>
                <c:pt idx="0">
                  <c:v>Donald Trump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Arkusz1!$B$1:$E$1</c:f>
              <c:strCache>
                <c:ptCount val="4"/>
                <c:pt idx="0">
                  <c:v>P25</c:v>
                </c:pt>
                <c:pt idx="1">
                  <c:v>P25-50</c:v>
                </c:pt>
                <c:pt idx="2">
                  <c:v>P50-75</c:v>
                </c:pt>
                <c:pt idx="3">
                  <c:v>P75</c:v>
                </c:pt>
              </c:strCache>
            </c:strRef>
          </c:cat>
          <c:val>
            <c:numRef>
              <c:f>Arkusz1!$B$3:$E$3</c:f>
              <c:numCache>
                <c:formatCode>0.00</c:formatCode>
                <c:ptCount val="4"/>
                <c:pt idx="0">
                  <c:v>6.7972629968235303</c:v>
                </c:pt>
                <c:pt idx="1">
                  <c:v>11.8670190422131</c:v>
                </c:pt>
                <c:pt idx="2">
                  <c:v>19.420752547911199</c:v>
                </c:pt>
                <c:pt idx="3">
                  <c:v>61.914965413052002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A0-4583-ACFC-9E45070710C2}"/>
            </c:ext>
          </c:extLst>
        </c:ser>
        <c:ser>
          <c:idx val="2"/>
          <c:order val="2"/>
          <c:tx>
            <c:strRef>
              <c:f>Arkusz1!$A$4</c:f>
              <c:strCache>
                <c:ptCount val="1"/>
                <c:pt idx="0">
                  <c:v>Hillary Clinton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Arkusz1!$B$1:$E$1</c:f>
              <c:strCache>
                <c:ptCount val="4"/>
                <c:pt idx="0">
                  <c:v>P25</c:v>
                </c:pt>
                <c:pt idx="1">
                  <c:v>P25-50</c:v>
                </c:pt>
                <c:pt idx="2">
                  <c:v>P50-75</c:v>
                </c:pt>
                <c:pt idx="3">
                  <c:v>P75</c:v>
                </c:pt>
              </c:strCache>
            </c:strRef>
          </c:cat>
          <c:val>
            <c:numRef>
              <c:f>Arkusz1!$B$4:$E$4</c:f>
              <c:numCache>
                <c:formatCode>0.00</c:formatCode>
                <c:ptCount val="4"/>
                <c:pt idx="0">
                  <c:v>4.3428044435388298</c:v>
                </c:pt>
                <c:pt idx="1">
                  <c:v>6.04659567055928</c:v>
                </c:pt>
                <c:pt idx="2">
                  <c:v>14.3134415143723</c:v>
                </c:pt>
                <c:pt idx="3">
                  <c:v>75.297158371529505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A0-4583-ACFC-9E45070710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8906224"/>
        <c:axId val="628912784"/>
      </c:barChart>
      <c:catAx>
        <c:axId val="628906224"/>
        <c:scaling>
          <c:orientation val="minMax"/>
        </c:scaling>
        <c:delete val="0"/>
        <c:axPos val="b"/>
        <c:numFmt formatCode="General" sourceLinked="1"/>
        <c:majorTickMark val="out"/>
        <c:minorTickMark val="out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l-PL"/>
          </a:p>
        </c:txPr>
        <c:crossAx val="628912784"/>
        <c:crosses val="autoZero"/>
        <c:auto val="1"/>
        <c:lblAlgn val="ctr"/>
        <c:lblOffset val="100"/>
        <c:noMultiLvlLbl val="0"/>
      </c:catAx>
      <c:valAx>
        <c:axId val="628912784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l-PL"/>
          </a:p>
        </c:txPr>
        <c:crossAx val="628906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l-P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C86223-5FAD-4764-943F-EF15A229C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15173E4-95F9-4948-9B40-B0D167DAB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372261-6A23-47EB-A126-187C050BE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41BA-D05B-4EA6-8DC8-D3182A03BB2A}" type="datetimeFigureOut">
              <a:rPr lang="pl-PL" smtClean="0"/>
              <a:t>06.03.2021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AF7478A-8924-4E60-8B76-AC32B34C9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51D9F-83DA-4121-878E-4C066CF3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A78C0-21F3-4C3A-A6E1-16A10AC8E4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025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4FCB1D-C046-4227-B6F7-5F71CB84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13FAEDD-2CC4-4B74-858C-CD02F5082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6CC5958-9FD5-4F9C-8389-8FA310A11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41BA-D05B-4EA6-8DC8-D3182A03BB2A}" type="datetimeFigureOut">
              <a:rPr lang="pl-PL" smtClean="0"/>
              <a:t>06.03.2021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94ADFB5-CAB0-4393-ADD1-EF790FF5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B362557-3D9E-46E4-8AB7-AEAB3EADA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A78C0-21F3-4C3A-A6E1-16A10AC8E4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3235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6E179DA4-617D-41E2-9E33-28456BF720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35F24DB0-43AB-4BC4-B6B1-E024F1ED9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CD04660-85FD-427A-8399-E8996032B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41BA-D05B-4EA6-8DC8-D3182A03BB2A}" type="datetimeFigureOut">
              <a:rPr lang="pl-PL" smtClean="0"/>
              <a:t>06.03.2021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B6D7AB5-239B-47D3-8803-1B5CB567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41586F8-1602-4207-8972-672D17C4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A78C0-21F3-4C3A-A6E1-16A10AC8E4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3581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A9FBE7-3348-496A-95D9-8C6D3D66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8B36BC-AD57-4369-B803-9C199D041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C1F4854-7F62-4941-A2D6-A4E4221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41BA-D05B-4EA6-8DC8-D3182A03BB2A}" type="datetimeFigureOut">
              <a:rPr lang="pl-PL" smtClean="0"/>
              <a:t>06.03.2021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9CE98FB-8009-42FD-8AF8-8EEF80EF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EC96080-05B3-468A-B5F0-F64F921B6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A78C0-21F3-4C3A-A6E1-16A10AC8E4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6050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00785E-092D-4740-A609-8E548BA8C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B466DC5-6C08-4334-A1AD-E083BC412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4B73A0B-EAE5-4002-A09B-08B8DCA55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41BA-D05B-4EA6-8DC8-D3182A03BB2A}" type="datetimeFigureOut">
              <a:rPr lang="pl-PL" smtClean="0"/>
              <a:t>06.03.2021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852D62C-1779-4E0F-A494-11E4CA1AC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D5380EF-85A7-4B05-B21B-B0E5F51B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A78C0-21F3-4C3A-A6E1-16A10AC8E4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4692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9C2DFB8-9CD9-4BC4-8386-F7BE2B13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0049FA-BEE4-46E1-9BDD-D92BA235A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0B7B7DA-0974-4E2C-B7FD-6647F5D1A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8F61592-1F94-43F6-A9DE-314B9CE8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41BA-D05B-4EA6-8DC8-D3182A03BB2A}" type="datetimeFigureOut">
              <a:rPr lang="pl-PL" smtClean="0"/>
              <a:t>06.03.2021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F1ED896-D061-4646-BEC4-0011F7B69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15C0864-6C30-4CC7-82A2-387CB92D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A78C0-21F3-4C3A-A6E1-16A10AC8E4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978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6C842D-3BA2-484A-92B6-0B78468F5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105BB68-4B49-4C63-A25F-CAD526450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54320BF-EAAF-4FBA-8000-21A389F65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CAFBD12-CA51-4E59-B2D7-8D7C4747F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FAD99BD-E409-4363-8551-97163C79FD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C1F22C4-7F8D-4802-B3C2-92083F06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41BA-D05B-4EA6-8DC8-D3182A03BB2A}" type="datetimeFigureOut">
              <a:rPr lang="pl-PL" smtClean="0"/>
              <a:t>06.03.2021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6B5649FD-70F8-4EAC-9C05-8B89E75A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7D78D3BB-C742-4FF1-88CF-7C1710E8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A78C0-21F3-4C3A-A6E1-16A10AC8E4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642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A9B1F3-B6D8-4B24-A9FB-ADDAC1547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4E8A2A0-548F-415D-96A9-E1714EAE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41BA-D05B-4EA6-8DC8-D3182A03BB2A}" type="datetimeFigureOut">
              <a:rPr lang="pl-PL" smtClean="0"/>
              <a:t>06.03.2021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944A04DA-673C-4DBB-BB19-6680371CE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1824FA0-C9C8-48D3-BF98-17C497C6B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A78C0-21F3-4C3A-A6E1-16A10AC8E4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498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BFA75F94-C028-47E9-94A7-CDD5216CA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41BA-D05B-4EA6-8DC8-D3182A03BB2A}" type="datetimeFigureOut">
              <a:rPr lang="pl-PL" smtClean="0"/>
              <a:t>06.03.2021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38682911-0649-4CD4-AEDA-6F52055F4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B9D3504-B38B-4FC8-9FCE-AA11D8CC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A78C0-21F3-4C3A-A6E1-16A10AC8E4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9336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C2E231-1760-4877-B355-95E348C6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AC8E7E4-ABCB-4B47-892A-91AF1C732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E28FE10-AA7A-4D5B-855E-000D5BB59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C88D80F-2F26-4ED3-8046-D93F1EC97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41BA-D05B-4EA6-8DC8-D3182A03BB2A}" type="datetimeFigureOut">
              <a:rPr lang="pl-PL" smtClean="0"/>
              <a:t>06.03.2021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EBF0F70-807D-44A2-8D15-DAEAEAE8C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1678AA3-34D1-4936-BC39-79DC02EF3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A78C0-21F3-4C3A-A6E1-16A10AC8E4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1592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E281B4-951C-41D9-A5F4-72071A3D3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B4923A2B-7D7A-49F0-9120-C873634CA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C89C9E8-29CF-43EE-A047-EC5B279DF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2B78EC4-5B43-4301-9444-16F5EBE26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41BA-D05B-4EA6-8DC8-D3182A03BB2A}" type="datetimeFigureOut">
              <a:rPr lang="pl-PL" smtClean="0"/>
              <a:t>06.03.2021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5C1855D-8602-453A-8E09-E74D9D9B6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EA817CE-7671-4BE9-892D-F3E516F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A78C0-21F3-4C3A-A6E1-16A10AC8E4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3202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F2ADE5C2-4A33-4CE4-9A30-79B58A688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642D2E3-323D-4579-B1E3-A7BB2A773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6AEF1FF-EB76-437E-935B-3D4FFAF4C3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541BA-D05B-4EA6-8DC8-D3182A03BB2A}" type="datetimeFigureOut">
              <a:rPr lang="pl-PL" smtClean="0"/>
              <a:t>06.03.2021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BA5046D-E196-49DA-AD45-9A1F0549C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B017385-0B2F-46F9-A4BD-23732C2EA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A78C0-21F3-4C3A-A6E1-16A10AC8E4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270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2016 Election Forecast | FiveThirtyEight">
            <a:extLst>
              <a:ext uri="{FF2B5EF4-FFF2-40B4-BE49-F238E27FC236}">
                <a16:creationId xmlns:a16="http://schemas.microsoft.com/office/drawing/2014/main" id="{7C99C9A8-018F-4F8B-8666-B10BD06D5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" r="13818" b="6227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3F7B609-ADEC-4C08-B48E-D514769C7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l-PL" sz="4800" b="1" dirty="0">
                <a:latin typeface="Arial" panose="020B0604020202020204" pitchFamily="34" charset="0"/>
                <a:cs typeface="Arial" panose="020B0604020202020204" pitchFamily="34" charset="0"/>
              </a:rPr>
              <a:t>US Elections 2016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2449099-888F-4EBA-9EC1-3787A52A8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565208"/>
            <a:ext cx="4023359" cy="2160204"/>
          </a:xfrm>
        </p:spPr>
        <p:txBody>
          <a:bodyPr>
            <a:normAutofit/>
          </a:bodyPr>
          <a:lstStyle/>
          <a:p>
            <a:pPr algn="l"/>
            <a:r>
              <a:rPr lang="pl-PL" sz="28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Virus</a:t>
            </a:r>
          </a:p>
          <a:p>
            <a:pPr algn="l"/>
            <a:endParaRPr lang="pl-PL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l-PL" sz="1100" b="1" dirty="0">
                <a:latin typeface="Arial" panose="020B0604020202020204" pitchFamily="34" charset="0"/>
                <a:cs typeface="Arial" panose="020B0604020202020204" pitchFamily="34" charset="0"/>
              </a:rPr>
              <a:t>Dagmara Bromirska</a:t>
            </a:r>
          </a:p>
          <a:p>
            <a:pPr algn="l"/>
            <a:r>
              <a:rPr lang="pl-PL" sz="1100" b="1" dirty="0">
                <a:latin typeface="Arial" panose="020B0604020202020204" pitchFamily="34" charset="0"/>
                <a:cs typeface="Arial" panose="020B0604020202020204" pitchFamily="34" charset="0"/>
              </a:rPr>
              <a:t>Małgorzata Szczypiór</a:t>
            </a:r>
          </a:p>
          <a:p>
            <a:pPr algn="l"/>
            <a:r>
              <a:rPr lang="pl-PL" sz="1100" b="1" dirty="0">
                <a:latin typeface="Arial" panose="020B0604020202020204" pitchFamily="34" charset="0"/>
                <a:cs typeface="Arial" panose="020B0604020202020204" pitchFamily="34" charset="0"/>
              </a:rPr>
              <a:t>Bartosz Kulpa</a:t>
            </a:r>
          </a:p>
          <a:p>
            <a:pPr algn="l"/>
            <a:r>
              <a:rPr lang="pl-PL" sz="1100" b="1" dirty="0">
                <a:latin typeface="Arial" panose="020B0604020202020204" pitchFamily="34" charset="0"/>
                <a:cs typeface="Arial" panose="020B0604020202020204" pitchFamily="34" charset="0"/>
              </a:rPr>
              <a:t>Tomasz Ziółkowski</a:t>
            </a:r>
          </a:p>
          <a:p>
            <a:pPr algn="l"/>
            <a:r>
              <a:rPr lang="pl-PL" sz="1100" b="1" dirty="0">
                <a:latin typeface="Arial" panose="020B0604020202020204" pitchFamily="34" charset="0"/>
                <a:cs typeface="Arial" panose="020B0604020202020204" pitchFamily="34" charset="0"/>
              </a:rPr>
              <a:t>Konrad Grygo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277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BAD5A6-852E-4E46-A0F3-05C172D44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28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3200" dirty="0"/>
              <a:t>Porównanie średnich wartości dla wieku oraz płci po stanie i county dla kandydatów z najwyższą liczbą głosów</a:t>
            </a:r>
            <a:endParaRPr lang="en-US" sz="3200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92696AF-C28C-439F-8410-3F7FD820AB36}"/>
              </a:ext>
            </a:extLst>
          </p:cNvPr>
          <p:cNvGraphicFramePr>
            <a:graphicFrameLocks/>
          </p:cNvGraphicFramePr>
          <p:nvPr/>
        </p:nvGraphicFramePr>
        <p:xfrm>
          <a:off x="6096000" y="1698172"/>
          <a:ext cx="5903322" cy="4193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F449E76-7846-46D2-9769-B727791DEED8}"/>
              </a:ext>
            </a:extLst>
          </p:cNvPr>
          <p:cNvGraphicFramePr>
            <a:graphicFrameLocks/>
          </p:cNvGraphicFramePr>
          <p:nvPr/>
        </p:nvGraphicFramePr>
        <p:xfrm>
          <a:off x="0" y="1698171"/>
          <a:ext cx="6096000" cy="4193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13569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84F580-1EDC-4703-9BC4-32D664328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472" y="402111"/>
            <a:ext cx="3654395" cy="19185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C866F7-59AE-4BCC-AB69-DCE268E6565C}"/>
              </a:ext>
            </a:extLst>
          </p:cNvPr>
          <p:cNvSpPr txBox="1"/>
          <p:nvPr/>
        </p:nvSpPr>
        <p:spPr>
          <a:xfrm>
            <a:off x="3946920" y="416513"/>
            <a:ext cx="336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Delaware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9F1B6-2F73-4613-9216-A58B0E8B4FDE}"/>
              </a:ext>
            </a:extLst>
          </p:cNvPr>
          <p:cNvSpPr txBox="1"/>
          <p:nvPr/>
        </p:nvSpPr>
        <p:spPr>
          <a:xfrm>
            <a:off x="3946920" y="878178"/>
            <a:ext cx="2594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ods kobiet – 51.6%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58D7F-4CE3-46DF-B422-71DFAFC20B9D}"/>
              </a:ext>
            </a:extLst>
          </p:cNvPr>
          <p:cNvSpPr txBox="1"/>
          <p:nvPr/>
        </p:nvSpPr>
        <p:spPr>
          <a:xfrm>
            <a:off x="207472" y="3961231"/>
            <a:ext cx="3094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Chattahoochee</a:t>
            </a:r>
            <a:r>
              <a:rPr lang="pl-PL" sz="2400" dirty="0"/>
              <a:t> county, Georgia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20A8F6-C026-4F7C-9B6F-82ED9C6E3D07}"/>
              </a:ext>
            </a:extLst>
          </p:cNvPr>
          <p:cNvSpPr txBox="1"/>
          <p:nvPr/>
        </p:nvSpPr>
        <p:spPr>
          <a:xfrm>
            <a:off x="207472" y="4834397"/>
            <a:ext cx="2776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&lt;65 rż – 4.1%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28C9FB-A98B-4C78-9FCE-D1D03D70E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4688" y="3889618"/>
            <a:ext cx="3985065" cy="2350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4F75E5-F8F7-4BC1-BB80-E942F68E5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1114" y="402111"/>
            <a:ext cx="4201248" cy="42012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3865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C866F7-59AE-4BCC-AB69-DCE268E6565C}"/>
              </a:ext>
            </a:extLst>
          </p:cNvPr>
          <p:cNvSpPr txBox="1"/>
          <p:nvPr/>
        </p:nvSpPr>
        <p:spPr>
          <a:xfrm>
            <a:off x="4798943" y="834887"/>
            <a:ext cx="4201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Sumter county, Florida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9F1B6-2F73-4613-9216-A58B0E8B4FDE}"/>
              </a:ext>
            </a:extLst>
          </p:cNvPr>
          <p:cNvSpPr txBox="1"/>
          <p:nvPr/>
        </p:nvSpPr>
        <p:spPr>
          <a:xfrm>
            <a:off x="4798943" y="1552094"/>
            <a:ext cx="2594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&gt;65 rż 52.9%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4F75E5-F8F7-4BC1-BB80-E942F68E5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3373" y="2589383"/>
            <a:ext cx="6190251" cy="3482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9BAF7F-6D33-459E-B8D3-EBD515BF8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64" y="408373"/>
            <a:ext cx="4071197" cy="34189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8200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84F580-1EDC-4703-9BC4-32D664328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3448" y="402111"/>
            <a:ext cx="3777285" cy="24298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C866F7-59AE-4BCC-AB69-DCE268E6565C}"/>
              </a:ext>
            </a:extLst>
          </p:cNvPr>
          <p:cNvSpPr txBox="1"/>
          <p:nvPr/>
        </p:nvSpPr>
        <p:spPr>
          <a:xfrm>
            <a:off x="4363122" y="647345"/>
            <a:ext cx="336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Utah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9F1B6-2F73-4613-9216-A58B0E8B4FDE}"/>
              </a:ext>
            </a:extLst>
          </p:cNvPr>
          <p:cNvSpPr txBox="1"/>
          <p:nvPr/>
        </p:nvSpPr>
        <p:spPr>
          <a:xfrm>
            <a:off x="4320733" y="1109010"/>
            <a:ext cx="2594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&lt;5 rż – 8.6%</a:t>
            </a:r>
          </a:p>
          <a:p>
            <a:r>
              <a:rPr lang="pl-PL" sz="2400" dirty="0"/>
              <a:t>&lt;18 rż – 30.7%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58D7F-4CE3-46DF-B422-71DFAFC20B9D}"/>
              </a:ext>
            </a:extLst>
          </p:cNvPr>
          <p:cNvSpPr txBox="1"/>
          <p:nvPr/>
        </p:nvSpPr>
        <p:spPr>
          <a:xfrm>
            <a:off x="604848" y="4683697"/>
            <a:ext cx="3094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Alaska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20A8F6-C026-4F7C-9B6F-82ED9C6E3D07}"/>
              </a:ext>
            </a:extLst>
          </p:cNvPr>
          <p:cNvSpPr txBox="1"/>
          <p:nvPr/>
        </p:nvSpPr>
        <p:spPr>
          <a:xfrm>
            <a:off x="604849" y="4222032"/>
            <a:ext cx="2776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ods kobiet – 30.1%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28C9FB-A98B-4C78-9FCE-D1D03D70E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2432" y="3714370"/>
            <a:ext cx="4536891" cy="22684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4F75E5-F8F7-4BC1-BB80-E942F68E5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2740" y="163867"/>
            <a:ext cx="4201248" cy="42012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4B52B5-729C-4380-8FA2-DBFFFFDCB444}"/>
              </a:ext>
            </a:extLst>
          </p:cNvPr>
          <p:cNvSpPr txBox="1"/>
          <p:nvPr/>
        </p:nvSpPr>
        <p:spPr>
          <a:xfrm>
            <a:off x="604848" y="3795191"/>
            <a:ext cx="3094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Concho county, Texas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74AA2-9A81-43D0-B2F7-49E7256EB47A}"/>
              </a:ext>
            </a:extLst>
          </p:cNvPr>
          <p:cNvSpPr txBox="1"/>
          <p:nvPr/>
        </p:nvSpPr>
        <p:spPr>
          <a:xfrm>
            <a:off x="604847" y="5145362"/>
            <a:ext cx="2776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ods kobiet – 47.4%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75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84F580-1EDC-4703-9BC4-32D664328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72" y="185984"/>
            <a:ext cx="3654395" cy="23508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C866F7-59AE-4BCC-AB69-DCE268E6565C}"/>
              </a:ext>
            </a:extLst>
          </p:cNvPr>
          <p:cNvSpPr txBox="1"/>
          <p:nvPr/>
        </p:nvSpPr>
        <p:spPr>
          <a:xfrm>
            <a:off x="3946920" y="358683"/>
            <a:ext cx="336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Todd county, Minnesota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9F1B6-2F73-4613-9216-A58B0E8B4FDE}"/>
              </a:ext>
            </a:extLst>
          </p:cNvPr>
          <p:cNvSpPr txBox="1"/>
          <p:nvPr/>
        </p:nvSpPr>
        <p:spPr>
          <a:xfrm>
            <a:off x="3946920" y="878178"/>
            <a:ext cx="2594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&lt;5 rż – 13%</a:t>
            </a:r>
          </a:p>
          <a:p>
            <a:r>
              <a:rPr lang="pl-PL" sz="2400" dirty="0"/>
              <a:t>&lt;18 rż – 40.4%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58D7F-4CE3-46DF-B422-71DFAFC20B9D}"/>
              </a:ext>
            </a:extLst>
          </p:cNvPr>
          <p:cNvSpPr txBox="1"/>
          <p:nvPr/>
        </p:nvSpPr>
        <p:spPr>
          <a:xfrm>
            <a:off x="207472" y="4321205"/>
            <a:ext cx="2586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Summers county, West Virginia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20A8F6-C026-4F7C-9B6F-82ED9C6E3D07}"/>
              </a:ext>
            </a:extLst>
          </p:cNvPr>
          <p:cNvSpPr txBox="1"/>
          <p:nvPr/>
        </p:nvSpPr>
        <p:spPr>
          <a:xfrm>
            <a:off x="207472" y="5152551"/>
            <a:ext cx="2776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ods kobiet – 55.2%</a:t>
            </a:r>
            <a:endParaRPr lang="en-US" sz="2400" dirty="0"/>
          </a:p>
        </p:txBody>
      </p:sp>
      <p:pic>
        <p:nvPicPr>
          <p:cNvPr id="9" name="Picture 8" descr="A picture containing outdoor, standing&#10;&#10;Description automatically generated">
            <a:extLst>
              <a:ext uri="{FF2B5EF4-FFF2-40B4-BE49-F238E27FC236}">
                <a16:creationId xmlns:a16="http://schemas.microsoft.com/office/drawing/2014/main" id="{EE28C9FB-A98B-4C78-9FCE-D1D03D70E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90" y="4043225"/>
            <a:ext cx="4477737" cy="2350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picture containing person&#10;&#10;Description automatically generated">
            <a:extLst>
              <a:ext uri="{FF2B5EF4-FFF2-40B4-BE49-F238E27FC236}">
                <a16:creationId xmlns:a16="http://schemas.microsoft.com/office/drawing/2014/main" id="{234F75E5-F8F7-4BC1-BB80-E942F68E5B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1" t="18906" r="34040"/>
          <a:stretch/>
        </p:blipFill>
        <p:spPr>
          <a:xfrm>
            <a:off x="7552854" y="648276"/>
            <a:ext cx="4201248" cy="55614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4796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3F7B609-ADEC-4C08-B48E-D514769C7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149" y="230181"/>
            <a:ext cx="10496551" cy="781050"/>
          </a:xfrm>
        </p:spPr>
        <p:txBody>
          <a:bodyPr>
            <a:normAutofit/>
          </a:bodyPr>
          <a:lstStyle/>
          <a:p>
            <a:r>
              <a:rPr lang="pl-PL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Przedsiębiorczość i rasa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The American Myths of the &quot;Self-Made Man,&quot; the American Dream and  Meritocracy - Ray Williams">
            <a:extLst>
              <a:ext uri="{FF2B5EF4-FFF2-40B4-BE49-F238E27FC236}">
                <a16:creationId xmlns:a16="http://schemas.microsoft.com/office/drawing/2014/main" id="{5A4ED2F2-1FF5-4AEF-AD66-763AC17F9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964" y="1843255"/>
            <a:ext cx="5227729" cy="317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95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6C9012-7421-4C6C-94F1-21D5F935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pl-PL" b="1" dirty="0"/>
              <a:t>Wskaźnik przedsiębiorczości a kandydat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71ED021-8DBD-4BE9-B7A6-53730AFF1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46699"/>
            <a:ext cx="10515600" cy="1435101"/>
          </a:xfrm>
        </p:spPr>
        <p:txBody>
          <a:bodyPr>
            <a:normAutofit fontScale="92500" lnSpcReduction="10000"/>
          </a:bodyPr>
          <a:lstStyle/>
          <a:p>
            <a:r>
              <a:rPr lang="pl-PL" dirty="0"/>
              <a:t>Na podstawie Wskaźnika Przedsiębiorczości danej nacji można dostrzec, że wśród grupy przedsiębiorców </a:t>
            </a:r>
            <a:r>
              <a:rPr lang="pl-PL" b="1" dirty="0"/>
              <a:t>rasy białej i Azjatów </a:t>
            </a:r>
            <a:r>
              <a:rPr lang="pl-PL" dirty="0"/>
              <a:t>głosy oddane były na </a:t>
            </a:r>
            <a:r>
              <a:rPr lang="pl-PL" b="1" dirty="0"/>
              <a:t>D. Trumpa</a:t>
            </a:r>
            <a:r>
              <a:rPr lang="pl-PL" dirty="0"/>
              <a:t>, natomiast wśród </a:t>
            </a:r>
            <a:r>
              <a:rPr lang="pl-PL" b="1" dirty="0"/>
              <a:t>czarnych i Latynosów </a:t>
            </a:r>
            <a:r>
              <a:rPr lang="pl-PL" dirty="0"/>
              <a:t>głosy najczęściej oddane zostały na H. Clinton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2CFA28D4-5DF0-4053-9F06-5C5A9A027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21" y="957799"/>
            <a:ext cx="9864158" cy="43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36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6C9012-7421-4C6C-94F1-21D5F935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pl-PL" b="1" dirty="0"/>
              <a:t>Wskaźnik przedsiębiorczości a partia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71ED021-8DBD-4BE9-B7A6-53730AFF1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46699"/>
            <a:ext cx="10515600" cy="1435101"/>
          </a:xfrm>
        </p:spPr>
        <p:txBody>
          <a:bodyPr>
            <a:normAutofit fontScale="85000" lnSpcReduction="20000"/>
          </a:bodyPr>
          <a:lstStyle/>
          <a:p>
            <a:r>
              <a:rPr lang="pl-PL" dirty="0"/>
              <a:t>Na podstawie Wskaźnika Przedsiębiorczości danej nacji można dostrzec, że wśród grupy przedsiębiorców rasy </a:t>
            </a:r>
            <a:r>
              <a:rPr lang="pl-PL" b="1" dirty="0"/>
              <a:t>białej i Azjatów </a:t>
            </a:r>
            <a:r>
              <a:rPr lang="pl-PL" dirty="0"/>
              <a:t>były rozłożone </a:t>
            </a:r>
            <a:r>
              <a:rPr lang="pl-PL" b="1" dirty="0"/>
              <a:t>równomiernie </a:t>
            </a:r>
            <a:r>
              <a:rPr lang="pl-PL" dirty="0"/>
              <a:t>między partie Republikanów i Demokratów (z minimalną przewagą Republikanów), natomiast wśród </a:t>
            </a:r>
            <a:r>
              <a:rPr lang="pl-PL" b="1" dirty="0"/>
              <a:t>czarnych i Latynosów </a:t>
            </a:r>
            <a:r>
              <a:rPr lang="pl-PL" dirty="0"/>
              <a:t>głosy najczęściej oddane zostały na </a:t>
            </a:r>
            <a:r>
              <a:rPr lang="pl-PL" b="1" dirty="0"/>
              <a:t>Partię Demokratów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FF98541-2F74-48FE-98D0-70A0B5E62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711" y="960915"/>
            <a:ext cx="5965319" cy="428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18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6C9012-7421-4C6C-94F1-21D5F935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pl-PL" b="1" dirty="0"/>
              <a:t>Wskaźnik przedsiębiorczości a rasa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71ED021-8DBD-4BE9-B7A6-53730AFF1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5346699"/>
            <a:ext cx="10820400" cy="1435101"/>
          </a:xfrm>
        </p:spPr>
        <p:txBody>
          <a:bodyPr>
            <a:normAutofit/>
          </a:bodyPr>
          <a:lstStyle/>
          <a:p>
            <a:r>
              <a:rPr lang="pl-PL" dirty="0"/>
              <a:t>Na podstawie Wskaźnika Przedsiębiorczości danej nacji z uwzględnieniem liczby oddanych głosów zauważalna jest zależność, że </a:t>
            </a:r>
            <a:r>
              <a:rPr lang="pl-PL" b="1" dirty="0"/>
              <a:t>przedsiębiorcy bez względu na rasę najczęściej oddali głos na J. </a:t>
            </a:r>
            <a:r>
              <a:rPr lang="pl-PL" b="1" dirty="0" err="1"/>
              <a:t>Kasich</a:t>
            </a:r>
            <a:endParaRPr lang="pl-PL" b="1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D1E424C-448D-483B-A52D-6782FBAE7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1011632"/>
            <a:ext cx="5964731" cy="433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28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3F7B609-ADEC-4C08-B48E-D514769C7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454" y="1360481"/>
            <a:ext cx="4605340" cy="2387600"/>
          </a:xfrm>
        </p:spPr>
        <p:txBody>
          <a:bodyPr>
            <a:normAutofit/>
          </a:bodyPr>
          <a:lstStyle/>
          <a:p>
            <a:pPr algn="l"/>
            <a:r>
              <a:rPr lang="pl-PL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Edukacja</a:t>
            </a:r>
          </a:p>
        </p:txBody>
      </p:sp>
      <p:pic>
        <p:nvPicPr>
          <p:cNvPr id="7170" name="Picture 2" descr="7 Ways US Education Isn't Making The Cut &amp; How We Can Fix Them - Everyday  Feminism">
            <a:extLst>
              <a:ext uri="{FF2B5EF4-FFF2-40B4-BE49-F238E27FC236}">
                <a16:creationId xmlns:a16="http://schemas.microsoft.com/office/drawing/2014/main" id="{4E0B656C-95D2-492F-A0D1-90181825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3794" y="1454067"/>
            <a:ext cx="5917401" cy="394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7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F0599A4C-C9CE-4330-995A-FAC1A585332A}"/>
              </a:ext>
            </a:extLst>
          </p:cNvPr>
          <p:cNvSpPr txBox="1"/>
          <p:nvPr/>
        </p:nvSpPr>
        <p:spPr>
          <a:xfrm>
            <a:off x="290262" y="4762500"/>
            <a:ext cx="116471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Hilary Clinton zebrała najwięcej – 28% wszystkich oddanych głosów</a:t>
            </a:r>
          </a:p>
          <a:p>
            <a:endParaRPr lang="pl-PL" dirty="0"/>
          </a:p>
          <a:p>
            <a:r>
              <a:rPr lang="pl-PL" b="1" dirty="0"/>
              <a:t>Wygrane stany</a:t>
            </a:r>
            <a:r>
              <a:rPr lang="pl-PL" dirty="0"/>
              <a:t>: </a:t>
            </a:r>
          </a:p>
          <a:p>
            <a:r>
              <a:rPr lang="pl-PL" dirty="0"/>
              <a:t>*Donald Trump zwyciężył w 12/49 stanach, zdobywając tam blisko 3mn głosów (22% wszystkich oddanych głosów na tego kandydata) </a:t>
            </a:r>
          </a:p>
          <a:p>
            <a:r>
              <a:rPr lang="pl-PL" dirty="0"/>
              <a:t>*Hilary Clinton zwyciężyła w 19/49 stanach, zdobywając tam ponad 10.5mn głosów (68% wszystkich oddanych głosów na tą kandydatkę)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F393CC14-BADB-43B6-A35A-136FFA4A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2" y="431800"/>
            <a:ext cx="11563418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12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6C9012-7421-4C6C-94F1-21D5F935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pl-PL" b="1" dirty="0"/>
              <a:t>Co najmniej średnie wykształcenie</a:t>
            </a:r>
          </a:p>
        </p:txBody>
      </p:sp>
      <p:graphicFrame>
        <p:nvGraphicFramePr>
          <p:cNvPr id="8" name="Wykres 7">
            <a:extLst>
              <a:ext uri="{FF2B5EF4-FFF2-40B4-BE49-F238E27FC236}">
                <a16:creationId xmlns:a16="http://schemas.microsoft.com/office/drawing/2014/main" id="{ACD6D62E-1036-4E55-B7B7-BBF534AAC6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5062678"/>
              </p:ext>
            </p:extLst>
          </p:nvPr>
        </p:nvGraphicFramePr>
        <p:xfrm>
          <a:off x="2555337" y="1422073"/>
          <a:ext cx="7081325" cy="4013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64571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6C9012-7421-4C6C-94F1-21D5F935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pl-PL" b="1" dirty="0"/>
              <a:t>Osoby z wyższym wykształceniem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71ED021-8DBD-4BE9-B7A6-53730AFF1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5346699"/>
            <a:ext cx="10820400" cy="1435101"/>
          </a:xfrm>
        </p:spPr>
        <p:txBody>
          <a:bodyPr>
            <a:normAutofit/>
          </a:bodyPr>
          <a:lstStyle/>
          <a:p>
            <a:r>
              <a:rPr lang="pl-PL" dirty="0"/>
              <a:t>W porównaniu z pozostałymi kandydatami, </a:t>
            </a:r>
            <a:r>
              <a:rPr lang="pl-PL" b="1" dirty="0"/>
              <a:t>Donald Trump</a:t>
            </a:r>
            <a:r>
              <a:rPr lang="pl-PL" dirty="0"/>
              <a:t> cieszył się najmniejszą popularnością wśród osób z wyższym wykształceniem</a:t>
            </a:r>
            <a:endParaRPr lang="pl-PL" b="1" dirty="0"/>
          </a:p>
        </p:txBody>
      </p:sp>
      <p:graphicFrame>
        <p:nvGraphicFramePr>
          <p:cNvPr id="5" name="Wykres 4">
            <a:extLst>
              <a:ext uri="{FF2B5EF4-FFF2-40B4-BE49-F238E27FC236}">
                <a16:creationId xmlns:a16="http://schemas.microsoft.com/office/drawing/2014/main" id="{B899C6A0-61A7-4783-92B3-35D1AB1F5F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4135961"/>
              </p:ext>
            </p:extLst>
          </p:nvPr>
        </p:nvGraphicFramePr>
        <p:xfrm>
          <a:off x="2731293" y="998537"/>
          <a:ext cx="6869907" cy="3929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12680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3F7B609-ADEC-4C08-B48E-D514769C7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454" y="1360481"/>
            <a:ext cx="4605340" cy="2387600"/>
          </a:xfrm>
        </p:spPr>
        <p:txBody>
          <a:bodyPr>
            <a:normAutofit/>
          </a:bodyPr>
          <a:lstStyle/>
          <a:p>
            <a:pPr algn="l"/>
            <a:r>
              <a:rPr lang="pl-PL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Zarobki</a:t>
            </a:r>
          </a:p>
        </p:txBody>
      </p:sp>
      <p:pic>
        <p:nvPicPr>
          <p:cNvPr id="9218" name="Picture 2" descr="A profile of the working poor, 2016 : BLS Reports: U.S. Bureau of Labor  Statistics">
            <a:extLst>
              <a:ext uri="{FF2B5EF4-FFF2-40B4-BE49-F238E27FC236}">
                <a16:creationId xmlns:a16="http://schemas.microsoft.com/office/drawing/2014/main" id="{22776A6B-EEF3-4057-9329-552671F9F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4408" y="1327547"/>
            <a:ext cx="408622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2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6C9012-7421-4C6C-94F1-21D5F935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pl-PL" b="1" dirty="0"/>
              <a:t>Dochód rozporządzalny a kandydat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71ED021-8DBD-4BE9-B7A6-53730AFF1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5346699"/>
            <a:ext cx="10820400" cy="1435101"/>
          </a:xfrm>
        </p:spPr>
        <p:txBody>
          <a:bodyPr>
            <a:normAutofit/>
          </a:bodyPr>
          <a:lstStyle/>
          <a:p>
            <a:r>
              <a:rPr lang="pl-PL" b="1" dirty="0"/>
              <a:t>Większość wyborców Trumpa zarabiała poniżej średniej dla całego kraju</a:t>
            </a:r>
            <a:r>
              <a:rPr lang="pl-PL" dirty="0"/>
              <a:t>, ale też rozproszenie elektoratu pod kątem dochodowym jest zdecydowanie mniejsze niż w przypadku Hillary Clinton</a:t>
            </a:r>
            <a:endParaRPr lang="pl-PL" b="1" dirty="0"/>
          </a:p>
        </p:txBody>
      </p:sp>
      <p:graphicFrame>
        <p:nvGraphicFramePr>
          <p:cNvPr id="9" name="Wykres 8">
            <a:extLst>
              <a:ext uri="{FF2B5EF4-FFF2-40B4-BE49-F238E27FC236}">
                <a16:creationId xmlns:a16="http://schemas.microsoft.com/office/drawing/2014/main" id="{8BD889E2-4179-4696-BCA8-44A01E0B2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6897699"/>
              </p:ext>
            </p:extLst>
          </p:nvPr>
        </p:nvGraphicFramePr>
        <p:xfrm>
          <a:off x="2762250" y="1322388"/>
          <a:ext cx="6667500" cy="3906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82094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6C9012-7421-4C6C-94F1-21D5F935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pl-PL" b="1" dirty="0"/>
              <a:t>Dochód gospodarstwa domowego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71ED021-8DBD-4BE9-B7A6-53730AFF1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5346699"/>
            <a:ext cx="10820400" cy="1435101"/>
          </a:xfrm>
        </p:spPr>
        <p:txBody>
          <a:bodyPr>
            <a:normAutofit/>
          </a:bodyPr>
          <a:lstStyle/>
          <a:p>
            <a:r>
              <a:rPr lang="pl-PL" b="1" dirty="0"/>
              <a:t>… potwierdza to także</a:t>
            </a:r>
            <a:r>
              <a:rPr lang="pl-PL" dirty="0"/>
              <a:t> średni dochód gospodarstwa domowego</a:t>
            </a:r>
            <a:endParaRPr lang="pl-PL" b="1" dirty="0"/>
          </a:p>
        </p:txBody>
      </p:sp>
      <p:graphicFrame>
        <p:nvGraphicFramePr>
          <p:cNvPr id="8" name="Wykres 7">
            <a:extLst>
              <a:ext uri="{FF2B5EF4-FFF2-40B4-BE49-F238E27FC236}">
                <a16:creationId xmlns:a16="http://schemas.microsoft.com/office/drawing/2014/main" id="{6D0C7633-C287-42BF-AD7D-87FBF32027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6231196"/>
              </p:ext>
            </p:extLst>
          </p:nvPr>
        </p:nvGraphicFramePr>
        <p:xfrm>
          <a:off x="2723976" y="1322388"/>
          <a:ext cx="6744047" cy="3793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27014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6C9012-7421-4C6C-94F1-21D5F935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pl-PL" b="1" dirty="0"/>
              <a:t>Odsetek osób powyżej 18 roku życia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71ED021-8DBD-4BE9-B7A6-53730AFF1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5346699"/>
            <a:ext cx="10820400" cy="1435101"/>
          </a:xfrm>
        </p:spPr>
        <p:txBody>
          <a:bodyPr>
            <a:normAutofit/>
          </a:bodyPr>
          <a:lstStyle/>
          <a:p>
            <a:r>
              <a:rPr lang="pl-PL" b="1" dirty="0"/>
              <a:t>Trump</a:t>
            </a:r>
            <a:r>
              <a:rPr lang="pl-PL" dirty="0"/>
              <a:t> wygrał w stanach z wyższym odsetkiem ludzi młodych</a:t>
            </a:r>
            <a:endParaRPr lang="pl-PL" b="1" dirty="0"/>
          </a:p>
        </p:txBody>
      </p:sp>
      <p:graphicFrame>
        <p:nvGraphicFramePr>
          <p:cNvPr id="7" name="Wykres 6">
            <a:extLst>
              <a:ext uri="{FF2B5EF4-FFF2-40B4-BE49-F238E27FC236}">
                <a16:creationId xmlns:a16="http://schemas.microsoft.com/office/drawing/2014/main" id="{8C06ED36-FEE0-45D0-8B2C-3C31114D3A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1184703"/>
              </p:ext>
            </p:extLst>
          </p:nvPr>
        </p:nvGraphicFramePr>
        <p:xfrm>
          <a:off x="2901776" y="1322388"/>
          <a:ext cx="6388447" cy="3699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8653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71ED021-8DBD-4BE9-B7A6-53730AFF1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127499"/>
            <a:ext cx="10820400" cy="1435101"/>
          </a:xfrm>
        </p:spPr>
        <p:txBody>
          <a:bodyPr>
            <a:normAutofit/>
          </a:bodyPr>
          <a:lstStyle/>
          <a:p>
            <a:r>
              <a:rPr lang="pl-PL" dirty="0"/>
              <a:t>W stanach, w których wygrał Donald Trump częściej spotkać można było osobę zatrudnioną w rolnictwie, a odsetek przedsiębiorczości był statystycznie niższy</a:t>
            </a:r>
          </a:p>
        </p:txBody>
      </p:sp>
      <p:graphicFrame>
        <p:nvGraphicFramePr>
          <p:cNvPr id="5" name="Wykres 4">
            <a:extLst>
              <a:ext uri="{FF2B5EF4-FFF2-40B4-BE49-F238E27FC236}">
                <a16:creationId xmlns:a16="http://schemas.microsoft.com/office/drawing/2014/main" id="{2C2D1EED-7E9B-46EA-A642-BB68F125C7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2924717"/>
              </p:ext>
            </p:extLst>
          </p:nvPr>
        </p:nvGraphicFramePr>
        <p:xfrm>
          <a:off x="251498" y="222589"/>
          <a:ext cx="5567603" cy="3618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Wykres 7">
            <a:extLst>
              <a:ext uri="{FF2B5EF4-FFF2-40B4-BE49-F238E27FC236}">
                <a16:creationId xmlns:a16="http://schemas.microsoft.com/office/drawing/2014/main" id="{ACAEC875-F030-45F9-B1FF-C02FA27D93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883470"/>
              </p:ext>
            </p:extLst>
          </p:nvPr>
        </p:nvGraphicFramePr>
        <p:xfrm>
          <a:off x="6372899" y="222589"/>
          <a:ext cx="5567603" cy="3618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33375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75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3" name="Freeform: Shape 77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mazon.com : Funny 8.5 x 11 Inch Thank You Greeting Card with Envelope -  USA President Donald 'Trump HUUUUUGE Thanks' - Show Gratitude and  Appreciation for Friends - Thanks America J2557TYG : Office Products">
            <a:extLst>
              <a:ext uri="{FF2B5EF4-FFF2-40B4-BE49-F238E27FC236}">
                <a16:creationId xmlns:a16="http://schemas.microsoft.com/office/drawing/2014/main" id="{C49A6730-7B12-422C-A0CA-9E0147424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0132" y="316892"/>
            <a:ext cx="4823767" cy="622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01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3F7B609-ADEC-4C08-B48E-D514769C7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454" y="0"/>
            <a:ext cx="4605340" cy="4252302"/>
          </a:xfrm>
        </p:spPr>
        <p:txBody>
          <a:bodyPr>
            <a:normAutofit/>
          </a:bodyPr>
          <a:lstStyle/>
          <a:p>
            <a:r>
              <a:rPr lang="pl-PL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Sytuacja mieszkaniowa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 descr="OLD TENEMENT HOUSES IN WASHINGTON, DC (USA) - Play Jigsaw Puzzle for free  at ePuzzle">
            <a:extLst>
              <a:ext uri="{FF2B5EF4-FFF2-40B4-BE49-F238E27FC236}">
                <a16:creationId xmlns:a16="http://schemas.microsoft.com/office/drawing/2014/main" id="{EA8C7661-8FA5-4C74-A0DE-9F6C3E4AB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136" y="1245217"/>
            <a:ext cx="5785003" cy="436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93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6C9012-7421-4C6C-94F1-21D5F935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pl-PL" b="1" dirty="0"/>
              <a:t>Czas dojazdu do pracy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71ED021-8DBD-4BE9-B7A6-53730AFF1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46699"/>
            <a:ext cx="10515600" cy="1435101"/>
          </a:xfrm>
        </p:spPr>
        <p:txBody>
          <a:bodyPr>
            <a:normAutofit/>
          </a:bodyPr>
          <a:lstStyle/>
          <a:p>
            <a:r>
              <a:rPr lang="pl-PL" b="1" dirty="0"/>
              <a:t>Brak specjalnego zróżnicowania </a:t>
            </a:r>
            <a:r>
              <a:rPr lang="pl-PL" dirty="0"/>
              <a:t>między kluczowymi kandydatami jeśli chodzi o czas dojazdu do pracy – Amerykanin głosujący na Trumpa bądź Clinton przeciętnie dojeżdżał do pracy niecałe 17 min</a:t>
            </a:r>
          </a:p>
        </p:txBody>
      </p:sp>
      <p:graphicFrame>
        <p:nvGraphicFramePr>
          <p:cNvPr id="7" name="Wykres 6">
            <a:extLst>
              <a:ext uri="{FF2B5EF4-FFF2-40B4-BE49-F238E27FC236}">
                <a16:creationId xmlns:a16="http://schemas.microsoft.com/office/drawing/2014/main" id="{9C65AE71-75FE-40D8-814F-FBCE053DCD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5020481"/>
              </p:ext>
            </p:extLst>
          </p:nvPr>
        </p:nvGraphicFramePr>
        <p:xfrm>
          <a:off x="2094989" y="866745"/>
          <a:ext cx="8002021" cy="4479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39203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6C9012-7421-4C6C-94F1-21D5F935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pl-PL" b="1" dirty="0"/>
              <a:t>Zagęszczenie terenu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71ED021-8DBD-4BE9-B7A6-53730AFF1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9401"/>
            <a:ext cx="10515600" cy="1422400"/>
          </a:xfrm>
        </p:spPr>
        <p:txBody>
          <a:bodyPr>
            <a:normAutofit fontScale="92500" lnSpcReduction="10000"/>
          </a:bodyPr>
          <a:lstStyle/>
          <a:p>
            <a:r>
              <a:rPr lang="pl-PL" b="1" dirty="0"/>
              <a:t>Na Trumpa głosowały głównie osoby</a:t>
            </a:r>
            <a:r>
              <a:rPr lang="pl-PL" dirty="0"/>
              <a:t>, które zamieszkiwały na terenach o niższej gęstości zaludnienia, zaś Clinton cieszyła się większym poparciem w gęsto zaludnionych obszarach, co może wskazywać na mieszkańców głównych metropolii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5F7F4F86-B9CF-4E12-92C2-CD979AF1A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842169"/>
            <a:ext cx="86391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65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6C9012-7421-4C6C-94F1-21D5F935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pl-PL" b="1" dirty="0"/>
              <a:t>Liczba osób w gospodarstwie domowym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71ED021-8DBD-4BE9-B7A6-53730AFF1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56237"/>
            <a:ext cx="10515600" cy="1325563"/>
          </a:xfrm>
        </p:spPr>
        <p:txBody>
          <a:bodyPr>
            <a:normAutofit/>
          </a:bodyPr>
          <a:lstStyle/>
          <a:p>
            <a:r>
              <a:rPr lang="pl-PL" b="1" dirty="0"/>
              <a:t>Brak specjalnego zróżnicowania </a:t>
            </a:r>
            <a:r>
              <a:rPr lang="pl-PL" dirty="0"/>
              <a:t>między kluczowymi kandydatami jeśli chodzi o liczbę osób w gospodarstwie domowym, co może być związane z dość wąskie przedziały liczby osób w gospodarstwie dom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AC0942F-6E4C-4851-9493-45CD8BB9E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886619"/>
            <a:ext cx="8696325" cy="470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84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6C9012-7421-4C6C-94F1-21D5F935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pl-PL" b="1" dirty="0"/>
              <a:t>Właściciele gospodarstw domowych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71ED021-8DBD-4BE9-B7A6-53730AFF1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46699"/>
            <a:ext cx="10515600" cy="1435101"/>
          </a:xfrm>
        </p:spPr>
        <p:txBody>
          <a:bodyPr>
            <a:normAutofit fontScale="92500" lnSpcReduction="10000"/>
          </a:bodyPr>
          <a:lstStyle/>
          <a:p>
            <a:r>
              <a:rPr lang="pl-PL" b="1" dirty="0"/>
              <a:t>Hilary Clinton cieszy się większą popularnością</a:t>
            </a:r>
            <a:r>
              <a:rPr lang="pl-PL" dirty="0"/>
              <a:t> wśród osób, które nie są właścicielami nieruchomości, co sugeruje, że statystyczny kandydat mieszka w wynajmowanym mieszkaniu (do tego w dużym mieście, na podstawie wniosków z analizy zagęszczenia ludności)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D8442CB-5E71-41FC-89D1-159599D0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873124"/>
            <a:ext cx="94869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54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3F7B609-ADEC-4C08-B48E-D514769C7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454" y="1948257"/>
            <a:ext cx="2380398" cy="2484044"/>
          </a:xfrm>
        </p:spPr>
        <p:txBody>
          <a:bodyPr>
            <a:normAutofit/>
          </a:bodyPr>
          <a:lstStyle/>
          <a:p>
            <a:pPr algn="l"/>
            <a:r>
              <a:rPr lang="pl-PL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Wiek  </a:t>
            </a:r>
            <a:br>
              <a:rPr lang="pl-PL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br>
              <a:rPr lang="pl-PL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płeć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bout Families USA - Families Usa">
            <a:extLst>
              <a:ext uri="{FF2B5EF4-FFF2-40B4-BE49-F238E27FC236}">
                <a16:creationId xmlns:a16="http://schemas.microsoft.com/office/drawing/2014/main" id="{81B49F85-3074-4B9D-8B4B-B335234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313" y="1948257"/>
            <a:ext cx="7559040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45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BAD5A6-852E-4E46-A0F3-05C172D44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2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3200" dirty="0"/>
              <a:t>Porównanie minimalnych, średnich i maksymalnych wartości wieku oraz płci po stanie i county</a:t>
            </a:r>
            <a:endParaRPr lang="en-US" sz="320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76ED81F-9947-4732-82FC-27ADD9A47D56}"/>
              </a:ext>
            </a:extLst>
          </p:cNvPr>
          <p:cNvGraphicFramePr>
            <a:graphicFrameLocks/>
          </p:cNvGraphicFramePr>
          <p:nvPr/>
        </p:nvGraphicFramePr>
        <p:xfrm>
          <a:off x="1181100" y="128580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CDD419F-44BE-41B7-BF7B-9999D2D2AFEA}"/>
              </a:ext>
            </a:extLst>
          </p:cNvPr>
          <p:cNvGraphicFramePr>
            <a:graphicFrameLocks/>
          </p:cNvGraphicFramePr>
          <p:nvPr/>
        </p:nvGraphicFramePr>
        <p:xfrm>
          <a:off x="6096000" y="13056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07E92DD-C7CD-4A5D-967A-E352398C9C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5088771"/>
              </p:ext>
            </p:extLst>
          </p:nvPr>
        </p:nvGraphicFramePr>
        <p:xfrm>
          <a:off x="1096617" y="412432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3593398-9BFA-4D4E-93BF-9C8D4CF52582}"/>
              </a:ext>
            </a:extLst>
          </p:cNvPr>
          <p:cNvGraphicFramePr>
            <a:graphicFrameLocks/>
          </p:cNvGraphicFramePr>
          <p:nvPr/>
        </p:nvGraphicFramePr>
        <p:xfrm>
          <a:off x="6096000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234137117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627</Words>
  <Application>Microsoft Office PowerPoint</Application>
  <PresentationFormat>Panoramiczny</PresentationFormat>
  <Paragraphs>73</Paragraphs>
  <Slides>27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Motyw pakietu Office</vt:lpstr>
      <vt:lpstr>US Elections 2016</vt:lpstr>
      <vt:lpstr>Prezentacja programu PowerPoint</vt:lpstr>
      <vt:lpstr>Sytuacja mieszkaniowa</vt:lpstr>
      <vt:lpstr>Czas dojazdu do pracy</vt:lpstr>
      <vt:lpstr>Zagęszczenie terenu</vt:lpstr>
      <vt:lpstr>Liczba osób w gospodarstwie domowym</vt:lpstr>
      <vt:lpstr>Właściciele gospodarstw domowych</vt:lpstr>
      <vt:lpstr>Wiek   i  płeć</vt:lpstr>
      <vt:lpstr>Porównanie minimalnych, średnich i maksymalnych wartości wieku oraz płci po stanie i county</vt:lpstr>
      <vt:lpstr>Porównanie średnich wartości dla wieku oraz płci po stanie i county dla kandydatów z najwyższą liczbą głosów</vt:lpstr>
      <vt:lpstr>Prezentacja programu PowerPoint</vt:lpstr>
      <vt:lpstr>Prezentacja programu PowerPoint</vt:lpstr>
      <vt:lpstr>Prezentacja programu PowerPoint</vt:lpstr>
      <vt:lpstr>Prezentacja programu PowerPoint</vt:lpstr>
      <vt:lpstr>Przedsiębiorczość i rasa</vt:lpstr>
      <vt:lpstr>Wskaźnik przedsiębiorczości a kandydat</vt:lpstr>
      <vt:lpstr>Wskaźnik przedsiębiorczości a partia</vt:lpstr>
      <vt:lpstr>Wskaźnik przedsiębiorczości a rasa</vt:lpstr>
      <vt:lpstr>Edukacja</vt:lpstr>
      <vt:lpstr>Co najmniej średnie wykształcenie</vt:lpstr>
      <vt:lpstr>Osoby z wyższym wykształceniem</vt:lpstr>
      <vt:lpstr>Zarobki</vt:lpstr>
      <vt:lpstr>Dochód rozporządzalny a kandydat</vt:lpstr>
      <vt:lpstr>Dochód gospodarstwa domowego</vt:lpstr>
      <vt:lpstr>Odsetek osób powyżej 18 roku życia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Elections 2016</dc:title>
  <dc:creator>Konrad</dc:creator>
  <cp:lastModifiedBy> </cp:lastModifiedBy>
  <cp:revision>22</cp:revision>
  <dcterms:created xsi:type="dcterms:W3CDTF">2021-02-28T11:15:45Z</dcterms:created>
  <dcterms:modified xsi:type="dcterms:W3CDTF">2021-03-06T23:02:35Z</dcterms:modified>
</cp:coreProperties>
</file>